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322" r:id="rId2"/>
    <p:sldId id="279" r:id="rId3"/>
    <p:sldId id="264" r:id="rId4"/>
    <p:sldId id="323" r:id="rId5"/>
    <p:sldId id="272" r:id="rId6"/>
    <p:sldId id="288" r:id="rId7"/>
    <p:sldId id="32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ge d'accueil" id="{56C2C84F-8ABB-426A-AC79-AF8C176A7554}">
          <p14:sldIdLst>
            <p14:sldId id="322"/>
          </p14:sldIdLst>
        </p14:section>
        <p14:section name="Exemple de slides" id="{412B1206-1699-41A9-86AA-5C1077E24102}">
          <p14:sldIdLst>
            <p14:sldId id="279"/>
            <p14:sldId id="264"/>
            <p14:sldId id="323"/>
            <p14:sldId id="272"/>
            <p14:sldId id="288"/>
            <p14:sldId id="32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Baptiste Monat" initials="JM" lastIdx="1" clrIdx="0">
    <p:extLst>
      <p:ext uri="{19B8F6BF-5375-455C-9EA6-DF929625EA0E}">
        <p15:presenceInfo xmlns:p15="http://schemas.microsoft.com/office/powerpoint/2012/main" userId="S-1-5-21-515422283-4077433341-1561936192-472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3F60"/>
    <a:srgbClr val="496C88"/>
    <a:srgbClr val="CB5F81"/>
    <a:srgbClr val="E48AA4"/>
    <a:srgbClr val="F3F5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3" autoAdjust="0"/>
    <p:restoredTop sz="81324" autoAdjust="0"/>
  </p:normalViewPr>
  <p:slideViewPr>
    <p:cSldViewPr snapToGrid="0">
      <p:cViewPr varScale="1">
        <p:scale>
          <a:sx n="56" d="100"/>
          <a:sy n="56" d="100"/>
        </p:scale>
        <p:origin x="1032"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DBEAD87-5136-9845-A590-6F2094BA1A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42889BD-E2DD-BA46-9A6D-F13E09AA17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10E03-9B4F-104B-96AA-621E8DBBF1FB}" type="datetimeFigureOut">
              <a:rPr lang="fr-FR" smtClean="0"/>
              <a:t>31/10/2020</a:t>
            </a:fld>
            <a:endParaRPr lang="fr-FR"/>
          </a:p>
        </p:txBody>
      </p:sp>
      <p:sp>
        <p:nvSpPr>
          <p:cNvPr id="4" name="Espace réservé du pied de page 3">
            <a:extLst>
              <a:ext uri="{FF2B5EF4-FFF2-40B4-BE49-F238E27FC236}">
                <a16:creationId xmlns:a16="http://schemas.microsoft.com/office/drawing/2014/main" id="{93610572-2A19-5943-A3B8-427B86F3AC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768DD20-C38B-454C-9B74-5A158E8B8D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B6D1ED-1CD9-424B-B1B7-4C13616005F7}" type="slidenum">
              <a:rPr lang="fr-FR" smtClean="0"/>
              <a:t>‹N°›</a:t>
            </a:fld>
            <a:endParaRPr lang="fr-FR"/>
          </a:p>
        </p:txBody>
      </p:sp>
    </p:spTree>
    <p:extLst>
      <p:ext uri="{BB962C8B-B14F-4D97-AF65-F5344CB8AC3E}">
        <p14:creationId xmlns:p14="http://schemas.microsoft.com/office/powerpoint/2010/main" val="1234557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F69F6-6E09-2240-BDA9-08F227C36281}" type="datetimeFigureOut">
              <a:rPr lang="en-US" smtClean="0"/>
              <a:t>10/31/2020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Text</a:t>
            </a:r>
          </a:p>
          <a:p>
            <a:pPr lvl="1"/>
            <a:r>
              <a:rPr lang="en-US" dirty="0"/>
              <a:t>2 </a:t>
            </a:r>
            <a:r>
              <a:rPr lang="en-US" dirty="0" err="1"/>
              <a:t>niveau</a:t>
            </a:r>
            <a:endParaRPr lang="en-US" dirty="0"/>
          </a:p>
          <a:p>
            <a:pPr lvl="2"/>
            <a:r>
              <a:rPr lang="en-US" dirty="0"/>
              <a:t>3 </a:t>
            </a:r>
            <a:r>
              <a:rPr lang="en-US" dirty="0" err="1"/>
              <a:t>niveau</a:t>
            </a:r>
            <a:endParaRPr lang="en-US" dirty="0"/>
          </a:p>
          <a:p>
            <a:pPr lvl="3"/>
            <a:r>
              <a:rPr lang="en-US" dirty="0"/>
              <a:t>4 </a:t>
            </a:r>
            <a:r>
              <a:rPr lang="en-US" dirty="0" err="1"/>
              <a:t>niveau</a:t>
            </a:r>
            <a:endParaRPr lang="en-US" dirty="0"/>
          </a:p>
          <a:p>
            <a:pPr lvl="4"/>
            <a:r>
              <a:rPr lang="en-US" dirty="0"/>
              <a:t>5 </a:t>
            </a:r>
            <a:r>
              <a:rPr lang="en-US" dirty="0" err="1"/>
              <a:t>niveau</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F16DD-ACF9-3A4A-83E5-4DE399FB2E72}" type="slidenum">
              <a:rPr lang="en-US" smtClean="0"/>
              <a:t>‹N°›</a:t>
            </a:fld>
            <a:endParaRPr lang="en-US"/>
          </a:p>
        </p:txBody>
      </p:sp>
    </p:spTree>
    <p:extLst>
      <p:ext uri="{BB962C8B-B14F-4D97-AF65-F5344CB8AC3E}">
        <p14:creationId xmlns:p14="http://schemas.microsoft.com/office/powerpoint/2010/main" val="365038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200" kern="1200">
        <a:solidFill>
          <a:schemeClr val="tx1"/>
        </a:solidFill>
        <a:latin typeface="Montserrat" pitchFamily="2" charset="77"/>
        <a:ea typeface="+mn-ea"/>
        <a:cs typeface="+mn-cs"/>
      </a:defRPr>
    </a:lvl2pPr>
    <a:lvl3pPr marL="914400" algn="l" defTabSz="914400" rtl="0" eaLnBrk="1" latinLnBrk="0" hangingPunct="1">
      <a:defRPr lang="en-US" sz="1200" kern="1200" dirty="0" smtClean="0">
        <a:solidFill>
          <a:schemeClr val="tx1"/>
        </a:solidFill>
        <a:latin typeface="Montserrat" pitchFamily="2" charset="77"/>
        <a:ea typeface="+mn-ea"/>
        <a:cs typeface="+mn-cs"/>
      </a:defRPr>
    </a:lvl3pPr>
    <a:lvl4pPr marL="1371600" algn="l" defTabSz="914400" rtl="0" eaLnBrk="1" latinLnBrk="0" hangingPunct="1">
      <a:defRPr lang="en-US" sz="1200" kern="1200" dirty="0" smtClean="0">
        <a:solidFill>
          <a:schemeClr val="tx1"/>
        </a:solidFill>
        <a:latin typeface="Montserrat" pitchFamily="2" charset="77"/>
        <a:ea typeface="+mn-ea"/>
        <a:cs typeface="+mn-cs"/>
      </a:defRPr>
    </a:lvl4pPr>
    <a:lvl5pPr marL="1828800" algn="l" defTabSz="914400" rtl="0" eaLnBrk="1" latinLnBrk="0" hangingPunct="1">
      <a:defRPr lang="en-US" sz="1200" kern="1200" dirty="0">
        <a:solidFill>
          <a:schemeClr val="tx1"/>
        </a:solidFill>
        <a:latin typeface="Montserra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24F16DD-ACF9-3A4A-83E5-4DE399FB2E72}" type="slidenum">
              <a:rPr lang="en-US" smtClean="0"/>
              <a:t>1</a:t>
            </a:fld>
            <a:endParaRPr lang="en-US"/>
          </a:p>
        </p:txBody>
      </p:sp>
    </p:spTree>
    <p:extLst>
      <p:ext uri="{BB962C8B-B14F-4D97-AF65-F5344CB8AC3E}">
        <p14:creationId xmlns:p14="http://schemas.microsoft.com/office/powerpoint/2010/main" val="148792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JBM : </a:t>
            </a:r>
            <a:r>
              <a:rPr lang="fr-FR" baseline="0" dirty="0" smtClean="0"/>
              <a:t>responsable d’un petit service qui a pour mission de former les étudiants aux méthodes, outils et enjeux de la doc à l’</a:t>
            </a:r>
            <a:r>
              <a:rPr lang="fr-FR" baseline="0" dirty="0" err="1" smtClean="0"/>
              <a:t>univ</a:t>
            </a:r>
            <a:endParaRPr lang="fr-FR" dirty="0"/>
          </a:p>
        </p:txBody>
      </p:sp>
      <p:sp>
        <p:nvSpPr>
          <p:cNvPr id="4" name="Espace réservé du numéro de diapositive 3"/>
          <p:cNvSpPr>
            <a:spLocks noGrp="1"/>
          </p:cNvSpPr>
          <p:nvPr>
            <p:ph type="sldNum" sz="quarter" idx="5"/>
          </p:nvPr>
        </p:nvSpPr>
        <p:spPr/>
        <p:txBody>
          <a:bodyPr/>
          <a:lstStyle/>
          <a:p>
            <a:fld id="{F24F16DD-ACF9-3A4A-83E5-4DE399FB2E72}" type="slidenum">
              <a:rPr lang="en-US" smtClean="0"/>
              <a:t>2</a:t>
            </a:fld>
            <a:endParaRPr lang="en-US"/>
          </a:p>
        </p:txBody>
      </p:sp>
    </p:spTree>
    <p:extLst>
      <p:ext uri="{BB962C8B-B14F-4D97-AF65-F5344CB8AC3E}">
        <p14:creationId xmlns:p14="http://schemas.microsoft.com/office/powerpoint/2010/main" val="126160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973138"/>
            <a:ext cx="54864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ontserrat" pitchFamily="2" charset="77"/>
                <a:ea typeface="+mn-ea"/>
                <a:cs typeface="+mn-cs"/>
              </a:rPr>
              <a:t>Université</a:t>
            </a:r>
            <a:r>
              <a:rPr lang="fr-FR" sz="1200" kern="1200" baseline="0" dirty="0" smtClean="0">
                <a:solidFill>
                  <a:schemeClr val="tx1"/>
                </a:solidFill>
                <a:effectLst/>
                <a:latin typeface="Montserrat" pitchFamily="2" charset="77"/>
                <a:ea typeface="+mn-ea"/>
                <a:cs typeface="+mn-cs"/>
              </a:rPr>
              <a:t> Lyon2= 30 000 étudiants environ</a:t>
            </a:r>
            <a:endParaRPr lang="fr-FR" sz="1200" kern="1200" dirty="0" smtClean="0">
              <a:solidFill>
                <a:schemeClr val="tx1"/>
              </a:solidFill>
              <a:effectLst/>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ontserrat" pitchFamily="2" charset="77"/>
                <a:ea typeface="+mn-ea"/>
                <a:cs typeface="+mn-cs"/>
              </a:rPr>
              <a:t>5000 = </a:t>
            </a:r>
            <a:r>
              <a:rPr lang="fr-FR" sz="1200" kern="1200" dirty="0" err="1" smtClean="0">
                <a:solidFill>
                  <a:schemeClr val="tx1"/>
                </a:solidFill>
                <a:effectLst/>
                <a:latin typeface="Montserrat" pitchFamily="2" charset="77"/>
                <a:ea typeface="+mn-ea"/>
                <a:cs typeface="+mn-cs"/>
              </a:rPr>
              <a:t>pb</a:t>
            </a:r>
            <a:r>
              <a:rPr lang="fr-FR" sz="1200" kern="1200" dirty="0" smtClean="0">
                <a:solidFill>
                  <a:schemeClr val="tx1"/>
                </a:solidFill>
                <a:effectLst/>
                <a:latin typeface="Montserrat" pitchFamily="2" charset="77"/>
                <a:ea typeface="+mn-ea"/>
                <a:cs typeface="+mn-cs"/>
              </a:rPr>
              <a:t> de la massification des étudiants</a:t>
            </a:r>
            <a:r>
              <a:rPr lang="fr-FR" sz="1200" kern="1200" baseline="0" dirty="0" smtClean="0">
                <a:solidFill>
                  <a:schemeClr val="tx1"/>
                </a:solidFill>
                <a:effectLst/>
                <a:latin typeface="Montserrat" pitchFamily="2" charset="77"/>
                <a:ea typeface="+mn-ea"/>
                <a:cs typeface="+mn-cs"/>
              </a:rPr>
              <a:t> et moyens</a:t>
            </a:r>
            <a:endParaRPr lang="fr-FR" sz="1200" kern="1200" dirty="0" smtClean="0">
              <a:solidFill>
                <a:schemeClr val="tx1"/>
              </a:solidFill>
              <a:effectLst/>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ontserrat" pitchFamily="2" charset="77"/>
                <a:ea typeface="+mn-ea"/>
                <a:cs typeface="+mn-cs"/>
              </a:rPr>
              <a:t>- étudiants</a:t>
            </a:r>
            <a:r>
              <a:rPr lang="fr-FR" dirty="0" smtClean="0"/>
              <a:t> baignent dans un univers de pratiques numériques extrêmement intenses, quotidiennes</a:t>
            </a:r>
            <a:endParaRPr lang="fr-FR" sz="1200" kern="1200" dirty="0" smtClean="0">
              <a:solidFill>
                <a:schemeClr val="tx1"/>
              </a:solidFill>
              <a:effectLst/>
              <a:latin typeface="Montserrat" pitchFamily="2" charset="77"/>
              <a:ea typeface="+mn-ea"/>
              <a:cs typeface="+mn-cs"/>
            </a:endParaRPr>
          </a:p>
          <a:p>
            <a:pPr marL="171450" indent="-171450">
              <a:buFontTx/>
              <a:buChar char="-"/>
            </a:pPr>
            <a:r>
              <a:rPr lang="fr-FR" sz="1200" kern="1200" dirty="0" err="1" smtClean="0">
                <a:solidFill>
                  <a:schemeClr val="tx1"/>
                </a:solidFill>
                <a:effectLst/>
                <a:latin typeface="Montserrat" pitchFamily="2" charset="77"/>
                <a:ea typeface="+mn-ea"/>
                <a:cs typeface="+mn-cs"/>
              </a:rPr>
              <a:t>pb</a:t>
            </a:r>
            <a:r>
              <a:rPr lang="fr-FR" sz="1200" kern="1200" dirty="0" smtClean="0">
                <a:solidFill>
                  <a:schemeClr val="tx1"/>
                </a:solidFill>
                <a:effectLst/>
                <a:latin typeface="Montserrat" pitchFamily="2" charset="77"/>
                <a:ea typeface="+mn-ea"/>
                <a:cs typeface="+mn-cs"/>
              </a:rPr>
              <a:t>: la</a:t>
            </a:r>
            <a:r>
              <a:rPr lang="fr-FR" sz="1200" kern="1200" baseline="0" dirty="0" smtClean="0">
                <a:solidFill>
                  <a:schemeClr val="tx1"/>
                </a:solidFill>
                <a:effectLst/>
                <a:latin typeface="Montserrat" pitchFamily="2" charset="77"/>
                <a:ea typeface="+mn-ea"/>
                <a:cs typeface="+mn-cs"/>
              </a:rPr>
              <a:t> promesse ne tient pas en contexte universitaire </a:t>
            </a:r>
            <a:r>
              <a:rPr lang="fr-FR" sz="1200" kern="1200" dirty="0" smtClean="0">
                <a:solidFill>
                  <a:schemeClr val="tx1"/>
                </a:solidFill>
                <a:effectLst/>
                <a:latin typeface="Montserrat" pitchFamily="2" charset="77"/>
                <a:ea typeface="+mn-ea"/>
                <a:cs typeface="+mn-cs"/>
              </a:rPr>
              <a:t> taux d’échec important (seuls 40% environ passent en 2eme année).</a:t>
            </a:r>
            <a:r>
              <a:rPr lang="fr-FR" sz="1200" kern="1200" baseline="0" dirty="0" smtClean="0">
                <a:solidFill>
                  <a:schemeClr val="tx1"/>
                </a:solidFill>
                <a:effectLst/>
                <a:latin typeface="Montserrat" pitchFamily="2" charset="77"/>
                <a:ea typeface="+mn-ea"/>
                <a:cs typeface="+mn-cs"/>
              </a:rPr>
              <a:t> enseignant qui déplorent un </a:t>
            </a:r>
            <a:r>
              <a:rPr lang="fr-FR" sz="1200" kern="1200" dirty="0" smtClean="0">
                <a:solidFill>
                  <a:schemeClr val="tx1"/>
                </a:solidFill>
                <a:effectLst/>
                <a:latin typeface="Montserrat" pitchFamily="2" charset="77"/>
                <a:ea typeface="+mn-ea"/>
                <a:cs typeface="+mn-cs"/>
              </a:rPr>
              <a:t>faible investissement général  sur les besoins informationnels et documentaires; multiple raisons, notamment la difficulté à apprendre le « métier d’étudiant » (Alain </a:t>
            </a:r>
            <a:r>
              <a:rPr lang="fr-FR" sz="1200" kern="1200" dirty="0" err="1" smtClean="0">
                <a:solidFill>
                  <a:schemeClr val="tx1"/>
                </a:solidFill>
                <a:effectLst/>
                <a:latin typeface="Montserrat" pitchFamily="2" charset="77"/>
                <a:ea typeface="+mn-ea"/>
                <a:cs typeface="+mn-cs"/>
              </a:rPr>
              <a:t>Coulon</a:t>
            </a:r>
            <a:r>
              <a:rPr lang="fr-FR" sz="1200" kern="1200" dirty="0" smtClean="0">
                <a:solidFill>
                  <a:schemeClr val="tx1"/>
                </a:solidFill>
                <a:effectLst/>
                <a:latin typeface="Montserrat" pitchFamily="2" charset="77"/>
                <a:ea typeface="+mn-ea"/>
                <a:cs typeface="+mn-cs"/>
              </a:rPr>
              <a:t>);</a:t>
            </a:r>
          </a:p>
        </p:txBody>
      </p:sp>
      <p:sp>
        <p:nvSpPr>
          <p:cNvPr id="4" name="Espace réservé du numéro de diapositive 3"/>
          <p:cNvSpPr>
            <a:spLocks noGrp="1"/>
          </p:cNvSpPr>
          <p:nvPr>
            <p:ph type="sldNum" sz="quarter" idx="5"/>
          </p:nvPr>
        </p:nvSpPr>
        <p:spPr/>
        <p:txBody>
          <a:bodyPr/>
          <a:lstStyle/>
          <a:p>
            <a:fld id="{F24F16DD-ACF9-3A4A-83E5-4DE399FB2E72}" type="slidenum">
              <a:rPr lang="en-US" smtClean="0"/>
              <a:t>3</a:t>
            </a:fld>
            <a:endParaRPr lang="en-US"/>
          </a:p>
        </p:txBody>
      </p:sp>
    </p:spTree>
    <p:extLst>
      <p:ext uri="{BB962C8B-B14F-4D97-AF65-F5344CB8AC3E}">
        <p14:creationId xmlns:p14="http://schemas.microsoft.com/office/powerpoint/2010/main" val="30439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Ma bibliothèque ne fait pas de « numérisation » mais elle est numérisée:</a:t>
            </a:r>
          </a:p>
          <a:p>
            <a:pPr marL="171450" indent="-171450">
              <a:buFontTx/>
              <a:buChar char="-"/>
            </a:pPr>
            <a:r>
              <a:rPr lang="fr-FR" baseline="0" dirty="0" smtClean="0"/>
              <a:t>Services : en ligne</a:t>
            </a:r>
          </a:p>
          <a:p>
            <a:pPr marL="171450" indent="-171450">
              <a:buFontTx/>
              <a:buChar char="-"/>
            </a:pPr>
            <a:r>
              <a:rPr lang="fr-FR" baseline="0" dirty="0" smtClean="0"/>
              <a:t>Espaces:  plébiscités, mais même : aspects numériques (</a:t>
            </a:r>
            <a:r>
              <a:rPr lang="fr-FR" baseline="0" dirty="0" err="1" smtClean="0"/>
              <a:t>cf</a:t>
            </a:r>
            <a:r>
              <a:rPr lang="fr-FR" baseline="0" dirty="0" smtClean="0"/>
              <a:t> automates de prêt)</a:t>
            </a:r>
          </a:p>
          <a:p>
            <a:pPr marL="171450" indent="-171450">
              <a:buFontTx/>
              <a:buChar char="-"/>
            </a:pPr>
            <a:r>
              <a:rPr lang="fr-FR" baseline="0" dirty="0" smtClean="0"/>
              <a:t>Surtout collection: la bu « est numérisée » = forme de dépossession, le bibliothécaire a </a:t>
            </a:r>
            <a:r>
              <a:rPr lang="fr-FR" baseline="0" dirty="0" err="1" smtClean="0"/>
              <a:t>bcp</a:t>
            </a:r>
            <a:r>
              <a:rPr lang="fr-FR" baseline="0" dirty="0" smtClean="0"/>
              <a:t> moins prise sur la « politique documentaire » &gt; grande partie des collections  = bouquets de revue/livres/services</a:t>
            </a:r>
            <a:endParaRPr lang="fr-FR" dirty="0"/>
          </a:p>
        </p:txBody>
      </p:sp>
      <p:sp>
        <p:nvSpPr>
          <p:cNvPr id="4" name="Espace réservé du numéro de diapositive 3"/>
          <p:cNvSpPr>
            <a:spLocks noGrp="1"/>
          </p:cNvSpPr>
          <p:nvPr>
            <p:ph type="sldNum" sz="quarter" idx="5"/>
          </p:nvPr>
        </p:nvSpPr>
        <p:spPr/>
        <p:txBody>
          <a:bodyPr/>
          <a:lstStyle/>
          <a:p>
            <a:fld id="{F24F16DD-ACF9-3A4A-83E5-4DE399FB2E72}" type="slidenum">
              <a:rPr lang="en-US" smtClean="0"/>
              <a:t>4</a:t>
            </a:fld>
            <a:endParaRPr lang="en-US"/>
          </a:p>
        </p:txBody>
      </p:sp>
    </p:spTree>
    <p:extLst>
      <p:ext uri="{BB962C8B-B14F-4D97-AF65-F5344CB8AC3E}">
        <p14:creationId xmlns:p14="http://schemas.microsoft.com/office/powerpoint/2010/main" val="792709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Étudiants = très connectés signifie :</a:t>
            </a:r>
            <a:r>
              <a:rPr lang="fr-FR" baseline="0" dirty="0" smtClean="0"/>
              <a:t> baignent dans un univers d’outils numériques dont ils ne maitrisent absolument pas les ressorts : univers d’algorithmes qui s’agitent autour d’eux et font miroiter une illusion :</a:t>
            </a:r>
          </a:p>
          <a:p>
            <a:pPr lvl="0"/>
            <a:r>
              <a:rPr lang="fr-FR" sz="1200" kern="1200" dirty="0" smtClean="0">
                <a:solidFill>
                  <a:schemeClr val="tx1"/>
                </a:solidFill>
                <a:effectLst/>
                <a:latin typeface="Montserrat" pitchFamily="2" charset="77"/>
                <a:ea typeface="+mn-ea"/>
                <a:cs typeface="+mn-cs"/>
              </a:rPr>
              <a:t>la généralisation et l’omniprésence des moteurs de recherche fait que la nécessité de décortiquer un sujet, de dégager des mots-clefs, de réfléchir en amont à la façon dont les machines peuvent répondre à nos demandes s’est perdue : il suffit d’interroger en langage naturel ! Mais l’univers académique = univers de concepts, où les définitions courantes, admises font problème, sont l’enjeu même de la recherche, etc.</a:t>
            </a:r>
          </a:p>
          <a:p>
            <a:pPr lvl="0"/>
            <a:r>
              <a:rPr lang="fr-FR" sz="1200" kern="1200" dirty="0" smtClean="0">
                <a:solidFill>
                  <a:schemeClr val="tx1"/>
                </a:solidFill>
                <a:effectLst/>
                <a:latin typeface="Montserrat" pitchFamily="2" charset="77"/>
                <a:ea typeface="+mn-ea"/>
                <a:cs typeface="+mn-cs"/>
              </a:rPr>
              <a:t>confusion constante aussi entre notion de contenu et notion d’accès : en revenir à des cours basiques entre ce qu’est un moteur de recherche, ce qu’est le web. En gros : Google=navigateur=web=Internet</a:t>
            </a:r>
          </a:p>
          <a:p>
            <a:r>
              <a:rPr lang="fr-FR" sz="1200" kern="1200" dirty="0" smtClean="0">
                <a:solidFill>
                  <a:schemeClr val="tx1"/>
                </a:solidFill>
                <a:effectLst/>
                <a:latin typeface="Montserrat" pitchFamily="2" charset="77"/>
                <a:ea typeface="+mn-ea"/>
                <a:cs typeface="+mn-cs"/>
              </a:rPr>
              <a:t>cette confusion se répète à tous les niveaux et notamment au niveau informationnel :  forte indistinction des contenus : « ça vient d’internet », fort peu de recul critique sur la façon dont est construite l’information. </a:t>
            </a:r>
            <a:endParaRPr lang="fr-FR" dirty="0"/>
          </a:p>
        </p:txBody>
      </p:sp>
      <p:sp>
        <p:nvSpPr>
          <p:cNvPr id="4" name="Espace réservé du numéro de diapositive 3"/>
          <p:cNvSpPr>
            <a:spLocks noGrp="1"/>
          </p:cNvSpPr>
          <p:nvPr>
            <p:ph type="sldNum" sz="quarter" idx="5"/>
          </p:nvPr>
        </p:nvSpPr>
        <p:spPr/>
        <p:txBody>
          <a:bodyPr/>
          <a:lstStyle/>
          <a:p>
            <a:fld id="{F24F16DD-ACF9-3A4A-83E5-4DE399FB2E72}" type="slidenum">
              <a:rPr lang="en-US" smtClean="0"/>
              <a:t>5</a:t>
            </a:fld>
            <a:endParaRPr lang="en-US"/>
          </a:p>
        </p:txBody>
      </p:sp>
    </p:spTree>
    <p:extLst>
      <p:ext uri="{BB962C8B-B14F-4D97-AF65-F5344CB8AC3E}">
        <p14:creationId xmlns:p14="http://schemas.microsoft.com/office/powerpoint/2010/main" val="373571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Question des « compétences informationnelles » étroitement liées aux compétences numériques:  intrication profonde de la logique documentair</a:t>
            </a:r>
            <a:r>
              <a:rPr lang="fr-FR" baseline="0" dirty="0" smtClean="0"/>
              <a:t>e dans la logique numérique: mélange de savoirs techniques, de </a:t>
            </a:r>
            <a:r>
              <a:rPr lang="fr-FR" baseline="0" dirty="0" err="1" smtClean="0"/>
              <a:t>savoirs-faire</a:t>
            </a:r>
            <a:r>
              <a:rPr lang="fr-FR" baseline="0" dirty="0" smtClean="0"/>
              <a:t>, et de capacité critique: à la frontière des </a:t>
            </a:r>
            <a:r>
              <a:rPr lang="fr-FR" baseline="0" dirty="0" err="1" smtClean="0"/>
              <a:t>littératies</a:t>
            </a:r>
            <a:r>
              <a:rPr lang="fr-FR" baseline="0" dirty="0" smtClean="0"/>
              <a:t> numériques et de la méthode scientifique : développer une capacité critique, se repérer dans la jungle documentaire.</a:t>
            </a:r>
          </a:p>
          <a:p>
            <a:pPr lvl="0"/>
            <a:r>
              <a:rPr lang="fr-FR" sz="1200" kern="1200" dirty="0" smtClean="0">
                <a:solidFill>
                  <a:schemeClr val="tx1"/>
                </a:solidFill>
                <a:effectLst/>
                <a:latin typeface="Montserrat" pitchFamily="2" charset="77"/>
                <a:ea typeface="+mn-ea"/>
                <a:cs typeface="+mn-cs"/>
              </a:rPr>
              <a:t>Grande complexité</a:t>
            </a:r>
            <a:r>
              <a:rPr lang="fr-FR" sz="1200" kern="1200" baseline="0" dirty="0" smtClean="0">
                <a:solidFill>
                  <a:schemeClr val="tx1"/>
                </a:solidFill>
                <a:effectLst/>
                <a:latin typeface="Montserrat" pitchFamily="2" charset="77"/>
                <a:ea typeface="+mn-ea"/>
                <a:cs typeface="+mn-cs"/>
              </a:rPr>
              <a:t> </a:t>
            </a:r>
            <a:r>
              <a:rPr lang="fr-FR" sz="1200" kern="1200" dirty="0" smtClean="0">
                <a:solidFill>
                  <a:schemeClr val="tx1"/>
                </a:solidFill>
                <a:effectLst/>
                <a:latin typeface="Montserrat" pitchFamily="2" charset="77"/>
                <a:ea typeface="+mn-ea"/>
                <a:cs typeface="+mn-cs"/>
              </a:rPr>
              <a:t>dans l’univers de l’IST : niveaux de granularité multiples (ex : information &gt;article &gt; revue &gt; éditeur &gt; bouquet de revues, base de </a:t>
            </a:r>
            <a:r>
              <a:rPr lang="fr-FR" sz="1200" kern="1200" dirty="0" err="1" smtClean="0">
                <a:solidFill>
                  <a:schemeClr val="tx1"/>
                </a:solidFill>
                <a:effectLst/>
                <a:latin typeface="Montserrat" pitchFamily="2" charset="77"/>
                <a:ea typeface="+mn-ea"/>
                <a:cs typeface="+mn-cs"/>
              </a:rPr>
              <a:t>donénes</a:t>
            </a:r>
            <a:r>
              <a:rPr lang="fr-FR" sz="1200" kern="1200" dirty="0" smtClean="0">
                <a:solidFill>
                  <a:schemeClr val="tx1"/>
                </a:solidFill>
                <a:effectLst/>
                <a:latin typeface="Montserrat" pitchFamily="2" charset="77"/>
                <a:ea typeface="+mn-ea"/>
                <a:cs typeface="+mn-cs"/>
              </a:rPr>
              <a:t>, </a:t>
            </a:r>
            <a:r>
              <a:rPr lang="fr-FR" sz="1200" kern="1200" dirty="0" err="1" smtClean="0">
                <a:solidFill>
                  <a:schemeClr val="tx1"/>
                </a:solidFill>
                <a:effectLst/>
                <a:latin typeface="Montserrat" pitchFamily="2" charset="77"/>
                <a:ea typeface="+mn-ea"/>
                <a:cs typeface="+mn-cs"/>
              </a:rPr>
              <a:t>etc</a:t>
            </a:r>
            <a:r>
              <a:rPr lang="fr-FR" sz="1200" kern="1200" dirty="0" smtClean="0">
                <a:solidFill>
                  <a:schemeClr val="tx1"/>
                </a:solidFill>
                <a:effectLst/>
                <a:latin typeface="Montserrat" pitchFamily="2" charset="77"/>
                <a:ea typeface="+mn-ea"/>
                <a:cs typeface="+mn-cs"/>
              </a:rPr>
              <a:t>), modèles d’accès (accès libre, accès sur identification), diversité des modèles économiques (éditeur classique, éditeur open </a:t>
            </a:r>
            <a:r>
              <a:rPr lang="fr-FR" sz="1200" kern="1200" dirty="0" err="1" smtClean="0">
                <a:solidFill>
                  <a:schemeClr val="tx1"/>
                </a:solidFill>
                <a:effectLst/>
                <a:latin typeface="Montserrat" pitchFamily="2" charset="77"/>
                <a:ea typeface="+mn-ea"/>
                <a:cs typeface="+mn-cs"/>
              </a:rPr>
              <a:t>access</a:t>
            </a:r>
            <a:r>
              <a:rPr lang="fr-FR" sz="1200" kern="1200" dirty="0" smtClean="0">
                <a:solidFill>
                  <a:schemeClr val="tx1"/>
                </a:solidFill>
                <a:effectLst/>
                <a:latin typeface="Montserrat" pitchFamily="2" charset="77"/>
                <a:ea typeface="+mn-ea"/>
                <a:cs typeface="+mn-cs"/>
              </a:rPr>
              <a:t>, modèles d’open </a:t>
            </a:r>
            <a:r>
              <a:rPr lang="fr-FR" sz="1200" kern="1200" dirty="0" err="1" smtClean="0">
                <a:solidFill>
                  <a:schemeClr val="tx1"/>
                </a:solidFill>
                <a:effectLst/>
                <a:latin typeface="Montserrat" pitchFamily="2" charset="77"/>
                <a:ea typeface="+mn-ea"/>
                <a:cs typeface="+mn-cs"/>
              </a:rPr>
              <a:t>access</a:t>
            </a:r>
            <a:r>
              <a:rPr lang="fr-FR" sz="1200" kern="1200" dirty="0" smtClean="0">
                <a:solidFill>
                  <a:schemeClr val="tx1"/>
                </a:solidFill>
                <a:effectLst/>
                <a:latin typeface="Montserrat" pitchFamily="2" charset="77"/>
                <a:ea typeface="+mn-ea"/>
                <a:cs typeface="+mn-cs"/>
              </a:rPr>
              <a:t>, archives ouvertes, </a:t>
            </a:r>
            <a:r>
              <a:rPr lang="fr-FR" sz="1200" kern="1200" dirty="0" err="1" smtClean="0">
                <a:solidFill>
                  <a:schemeClr val="tx1"/>
                </a:solidFill>
                <a:effectLst/>
                <a:latin typeface="Montserrat" pitchFamily="2" charset="77"/>
                <a:ea typeface="+mn-ea"/>
                <a:cs typeface="+mn-cs"/>
              </a:rPr>
              <a:t>etc</a:t>
            </a:r>
            <a:r>
              <a:rPr lang="fr-FR" sz="1200" kern="1200" dirty="0" smtClean="0">
                <a:solidFill>
                  <a:schemeClr val="tx1"/>
                </a:solidFill>
                <a:effectLst/>
                <a:latin typeface="Montserrat" pitchFamily="2" charset="77"/>
                <a:ea typeface="+mn-ea"/>
                <a:cs typeface="+mn-cs"/>
              </a:rPr>
              <a:t>), des modèles de diffusion (blog, archive ouverte, revue </a:t>
            </a:r>
            <a:r>
              <a:rPr lang="fr-FR" sz="1200" kern="1200" dirty="0" err="1" smtClean="0">
                <a:solidFill>
                  <a:schemeClr val="tx1"/>
                </a:solidFill>
                <a:effectLst/>
                <a:latin typeface="Montserrat" pitchFamily="2" charset="77"/>
                <a:ea typeface="+mn-ea"/>
                <a:cs typeface="+mn-cs"/>
              </a:rPr>
              <a:t>peer</a:t>
            </a:r>
            <a:r>
              <a:rPr lang="fr-FR" sz="1200" kern="1200" dirty="0" smtClean="0">
                <a:solidFill>
                  <a:schemeClr val="tx1"/>
                </a:solidFill>
                <a:effectLst/>
                <a:latin typeface="Montserrat" pitchFamily="2" charset="77"/>
                <a:ea typeface="+mn-ea"/>
                <a:cs typeface="+mn-cs"/>
              </a:rPr>
              <a:t> </a:t>
            </a:r>
            <a:r>
              <a:rPr lang="fr-FR" sz="1200" kern="1200" dirty="0" err="1" smtClean="0">
                <a:solidFill>
                  <a:schemeClr val="tx1"/>
                </a:solidFill>
                <a:effectLst/>
                <a:latin typeface="Montserrat" pitchFamily="2" charset="77"/>
                <a:ea typeface="+mn-ea"/>
                <a:cs typeface="+mn-cs"/>
              </a:rPr>
              <a:t>reviewed</a:t>
            </a:r>
            <a:r>
              <a:rPr lang="fr-FR" sz="1200" kern="1200" dirty="0" smtClean="0">
                <a:solidFill>
                  <a:schemeClr val="tx1"/>
                </a:solidFill>
                <a:effectLst/>
                <a:latin typeface="Montserrat" pitchFamily="2" charset="77"/>
                <a:ea typeface="+mn-ea"/>
                <a:cs typeface="+mn-cs"/>
              </a:rPr>
              <a:t>, </a:t>
            </a:r>
            <a:r>
              <a:rPr lang="fr-FR" sz="1200" kern="1200" dirty="0" err="1" smtClean="0">
                <a:solidFill>
                  <a:schemeClr val="tx1"/>
                </a:solidFill>
                <a:effectLst/>
                <a:latin typeface="Montserrat" pitchFamily="2" charset="77"/>
                <a:ea typeface="+mn-ea"/>
                <a:cs typeface="+mn-cs"/>
              </a:rPr>
              <a:t>etc</a:t>
            </a:r>
            <a:r>
              <a:rPr lang="fr-FR" sz="1200" kern="1200" dirty="0" smtClean="0">
                <a:solidFill>
                  <a:schemeClr val="tx1"/>
                </a:solidFill>
                <a:effectLst/>
                <a:latin typeface="Montserrat" pitchFamily="2" charset="77"/>
                <a:ea typeface="+mn-ea"/>
                <a:cs typeface="+mn-cs"/>
              </a:rPr>
              <a:t>) et des acteurs (éditeurs scientifiques privés, sociétés savantes, institution, </a:t>
            </a:r>
            <a:r>
              <a:rPr lang="fr-FR" sz="1200" kern="1200" dirty="0" err="1" smtClean="0">
                <a:solidFill>
                  <a:schemeClr val="tx1"/>
                </a:solidFill>
                <a:effectLst/>
                <a:latin typeface="Montserrat" pitchFamily="2" charset="77"/>
                <a:ea typeface="+mn-ea"/>
                <a:cs typeface="+mn-cs"/>
              </a:rPr>
              <a:t>assoçiation</a:t>
            </a:r>
            <a:r>
              <a:rPr lang="fr-FR" sz="1200" kern="1200" dirty="0" smtClean="0">
                <a:solidFill>
                  <a:schemeClr val="tx1"/>
                </a:solidFill>
                <a:effectLst/>
                <a:latin typeface="Montserrat" pitchFamily="2" charset="77"/>
                <a:ea typeface="+mn-ea"/>
                <a:cs typeface="+mn-cs"/>
              </a:rPr>
              <a:t>) &gt; tout cela étant propre à chaque discipline, et, à l’intérieur des disciplines, à chaque champ de recherche ou presque &gt; extrême complexité. </a:t>
            </a:r>
          </a:p>
          <a:p>
            <a:pPr lvl="0"/>
            <a:r>
              <a:rPr lang="fr-FR" sz="1200" kern="1200" dirty="0" smtClean="0">
                <a:solidFill>
                  <a:schemeClr val="tx1"/>
                </a:solidFill>
                <a:effectLst/>
                <a:latin typeface="Montserrat" pitchFamily="2" charset="77"/>
                <a:ea typeface="+mn-ea"/>
                <a:cs typeface="+mn-cs"/>
              </a:rPr>
              <a:t>Enfin ces multiples acteurs et enjeux déterminent la qualité des informations, leur fiabilité, leur « </a:t>
            </a:r>
            <a:r>
              <a:rPr lang="fr-FR" sz="1200" kern="1200" dirty="0" err="1" smtClean="0">
                <a:solidFill>
                  <a:schemeClr val="tx1"/>
                </a:solidFill>
                <a:effectLst/>
                <a:latin typeface="Montserrat" pitchFamily="2" charset="77"/>
                <a:ea typeface="+mn-ea"/>
                <a:cs typeface="+mn-cs"/>
              </a:rPr>
              <a:t>diffusabilité</a:t>
            </a:r>
            <a:r>
              <a:rPr lang="fr-FR" sz="1200" kern="1200" dirty="0" smtClean="0">
                <a:solidFill>
                  <a:schemeClr val="tx1"/>
                </a:solidFill>
                <a:effectLst/>
                <a:latin typeface="Montserrat" pitchFamily="2" charset="77"/>
                <a:ea typeface="+mn-ea"/>
                <a:cs typeface="+mn-cs"/>
              </a:rPr>
              <a:t> », </a:t>
            </a:r>
            <a:r>
              <a:rPr lang="fr-FR" sz="1200" kern="1200" dirty="0" err="1" smtClean="0">
                <a:solidFill>
                  <a:schemeClr val="tx1"/>
                </a:solidFill>
                <a:effectLst/>
                <a:latin typeface="Montserrat" pitchFamily="2" charset="77"/>
                <a:ea typeface="+mn-ea"/>
                <a:cs typeface="+mn-cs"/>
              </a:rPr>
              <a:t>etc</a:t>
            </a:r>
            <a:r>
              <a:rPr lang="fr-FR" sz="1200" kern="1200" dirty="0" smtClean="0">
                <a:solidFill>
                  <a:schemeClr val="tx1"/>
                </a:solidFill>
                <a:effectLst/>
                <a:latin typeface="Montserrat" pitchFamily="2" charset="77"/>
                <a:ea typeface="+mn-ea"/>
                <a:cs typeface="+mn-cs"/>
              </a:rPr>
              <a:t> : un article de presse généraliste ne se classe pas dans la même catégorie qu’un article écrit par une personne reconnue dans sa communauté.</a:t>
            </a:r>
          </a:p>
          <a:p>
            <a:pPr lvl="0"/>
            <a:r>
              <a:rPr lang="fr-FR" sz="1200" kern="1200" dirty="0" smtClean="0">
                <a:solidFill>
                  <a:schemeClr val="tx1"/>
                </a:solidFill>
                <a:effectLst/>
                <a:latin typeface="Montserrat" pitchFamily="2" charset="77"/>
                <a:ea typeface="+mn-ea"/>
                <a:cs typeface="+mn-cs"/>
              </a:rPr>
              <a:t>&gt;dans le domaine des compétences informationnelles ou documentaires, la promesse de simplicité, rapidité, existe peut-être mais</a:t>
            </a:r>
            <a:r>
              <a:rPr lang="fr-FR" sz="1200" kern="1200" baseline="0" dirty="0" smtClean="0">
                <a:solidFill>
                  <a:schemeClr val="tx1"/>
                </a:solidFill>
                <a:effectLst/>
                <a:latin typeface="Montserrat" pitchFamily="2" charset="77"/>
                <a:ea typeface="+mn-ea"/>
                <a:cs typeface="+mn-cs"/>
              </a:rPr>
              <a:t> </a:t>
            </a:r>
            <a:r>
              <a:rPr lang="fr-FR" sz="1200" kern="1200" dirty="0" smtClean="0">
                <a:solidFill>
                  <a:schemeClr val="tx1"/>
                </a:solidFill>
                <a:effectLst/>
                <a:latin typeface="Montserrat" pitchFamily="2" charset="77"/>
                <a:ea typeface="+mn-ea"/>
                <a:cs typeface="+mn-cs"/>
              </a:rPr>
              <a:t>au niveau académique il existe une limite à ces qualités permises par le</a:t>
            </a:r>
            <a:r>
              <a:rPr lang="fr-FR" sz="1200" kern="1200" baseline="0" dirty="0" smtClean="0">
                <a:solidFill>
                  <a:schemeClr val="tx1"/>
                </a:solidFill>
                <a:effectLst/>
                <a:latin typeface="Montserrat" pitchFamily="2" charset="77"/>
                <a:ea typeface="+mn-ea"/>
                <a:cs typeface="+mn-cs"/>
              </a:rPr>
              <a:t> numérique</a:t>
            </a:r>
            <a:r>
              <a:rPr lang="fr-FR" sz="1200" kern="1200" dirty="0" smtClean="0">
                <a:solidFill>
                  <a:schemeClr val="tx1"/>
                </a:solidFill>
                <a:effectLst/>
                <a:latin typeface="Montserrat" pitchFamily="2" charset="77"/>
                <a:ea typeface="+mn-ea"/>
                <a:cs typeface="+mn-cs"/>
              </a:rPr>
              <a:t>: l’université représente encore, en ce sens, pour les étudiants, l’apprentissage de la complexité. </a:t>
            </a:r>
          </a:p>
          <a:p>
            <a:r>
              <a:rPr lang="fr-FR" sz="1200" kern="1200" dirty="0" smtClean="0">
                <a:solidFill>
                  <a:schemeClr val="tx1"/>
                </a:solidFill>
                <a:effectLst/>
                <a:latin typeface="Montserrat" pitchFamily="2" charset="77"/>
                <a:ea typeface="+mn-ea"/>
                <a:cs typeface="+mn-cs"/>
              </a:rPr>
              <a:t>Ce qu’ouvrent et ce que permettent les multiples entreprises de numérisations réalisées depuis des années, mais accélérées et généralisées depuis une vingtaine d’année, ce sont de formidables perspectives qui requièrent cependant de formidables compétences. </a:t>
            </a:r>
            <a:br>
              <a:rPr lang="fr-FR" sz="1200" kern="1200" dirty="0" smtClean="0">
                <a:solidFill>
                  <a:schemeClr val="tx1"/>
                </a:solidFill>
                <a:effectLst/>
                <a:latin typeface="Montserrat" pitchFamily="2" charset="77"/>
                <a:ea typeface="+mn-ea"/>
                <a:cs typeface="+mn-cs"/>
              </a:rPr>
            </a:br>
            <a:endParaRPr lang="fr-FR" dirty="0"/>
          </a:p>
        </p:txBody>
      </p:sp>
      <p:sp>
        <p:nvSpPr>
          <p:cNvPr id="4" name="Espace réservé du numéro de diapositive 3"/>
          <p:cNvSpPr>
            <a:spLocks noGrp="1"/>
          </p:cNvSpPr>
          <p:nvPr>
            <p:ph type="sldNum" sz="quarter" idx="5"/>
          </p:nvPr>
        </p:nvSpPr>
        <p:spPr/>
        <p:txBody>
          <a:bodyPr/>
          <a:lstStyle/>
          <a:p>
            <a:fld id="{F24F16DD-ACF9-3A4A-83E5-4DE399FB2E72}" type="slidenum">
              <a:rPr lang="en-US" smtClean="0"/>
              <a:t>6</a:t>
            </a:fld>
            <a:endParaRPr lang="en-US"/>
          </a:p>
        </p:txBody>
      </p:sp>
    </p:spTree>
    <p:extLst>
      <p:ext uri="{BB962C8B-B14F-4D97-AF65-F5344CB8AC3E}">
        <p14:creationId xmlns:p14="http://schemas.microsoft.com/office/powerpoint/2010/main" val="148488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Dans le cadre</a:t>
            </a:r>
            <a:r>
              <a:rPr lang="fr-FR" baseline="0" dirty="0" smtClean="0"/>
              <a:t> d’une UE transversale:  « méthodologie du travail universitaire », l</a:t>
            </a:r>
            <a:r>
              <a:rPr lang="fr-FR" dirty="0" smtClean="0"/>
              <a:t>e</a:t>
            </a:r>
            <a:r>
              <a:rPr lang="fr-FR" baseline="0" dirty="0" smtClean="0"/>
              <a:t> </a:t>
            </a:r>
            <a:r>
              <a:rPr lang="fr-FR" baseline="0" dirty="0" err="1" smtClean="0"/>
              <a:t>bkr</a:t>
            </a:r>
            <a:r>
              <a:rPr lang="fr-FR" baseline="0" dirty="0" smtClean="0"/>
              <a:t> crée en partenariat étroit avec les profs:</a:t>
            </a:r>
          </a:p>
          <a:p>
            <a:pPr marL="171450" indent="-171450">
              <a:buFontTx/>
              <a:buChar char="-"/>
            </a:pPr>
            <a:r>
              <a:rPr lang="fr-FR" baseline="0" dirty="0" smtClean="0"/>
              <a:t>Des supports d’autoformation en ligne (Moodle = plateforme de cours de l’université)</a:t>
            </a:r>
          </a:p>
          <a:p>
            <a:pPr marL="171450" indent="-171450">
              <a:buFontTx/>
              <a:buChar char="-"/>
            </a:pPr>
            <a:r>
              <a:rPr lang="fr-FR" baseline="0" dirty="0" smtClean="0"/>
              <a:t>Des conducteurs de séance et des propositions d’évaluation  pour les enseignants</a:t>
            </a:r>
            <a:endParaRPr lang="fr-FR" dirty="0"/>
          </a:p>
        </p:txBody>
      </p:sp>
      <p:sp>
        <p:nvSpPr>
          <p:cNvPr id="4" name="Espace réservé du numéro de diapositive 3"/>
          <p:cNvSpPr>
            <a:spLocks noGrp="1"/>
          </p:cNvSpPr>
          <p:nvPr>
            <p:ph type="sldNum" sz="quarter" idx="5"/>
          </p:nvPr>
        </p:nvSpPr>
        <p:spPr/>
        <p:txBody>
          <a:bodyPr/>
          <a:lstStyle/>
          <a:p>
            <a:fld id="{F24F16DD-ACF9-3A4A-83E5-4DE399FB2E72}" type="slidenum">
              <a:rPr lang="en-US" smtClean="0"/>
              <a:t>7</a:t>
            </a:fld>
            <a:endParaRPr lang="en-US"/>
          </a:p>
        </p:txBody>
      </p:sp>
    </p:spTree>
    <p:extLst>
      <p:ext uri="{BB962C8B-B14F-4D97-AF65-F5344CB8AC3E}">
        <p14:creationId xmlns:p14="http://schemas.microsoft.com/office/powerpoint/2010/main" val="3514619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AC2B855F-DF6C-A04A-94C7-1E84E283B0D0}"/>
              </a:ext>
            </a:extLst>
          </p:cNvPr>
          <p:cNvSpPr txBox="1"/>
          <p:nvPr userDrawn="1"/>
        </p:nvSpPr>
        <p:spPr>
          <a:xfrm>
            <a:off x="8090704" y="6451756"/>
            <a:ext cx="3950102" cy="286232"/>
          </a:xfrm>
          <a:prstGeom prst="rect">
            <a:avLst/>
          </a:prstGeom>
          <a:noFill/>
        </p:spPr>
        <p:txBody>
          <a:bodyPr wrap="square" lIns="0" rIns="0" rtlCol="0">
            <a:spAutoFit/>
          </a:bodyPr>
          <a:lstStyle/>
          <a:p>
            <a:pPr algn="r">
              <a:lnSpc>
                <a:spcPct val="90000"/>
              </a:lnSpc>
            </a:pPr>
            <a:r>
              <a:rPr lang="fr-FR" sz="800" noProof="0" dirty="0">
                <a:solidFill>
                  <a:srgbClr val="433F60"/>
                </a:solidFill>
                <a:latin typeface="Montserrat" pitchFamily="2" charset="77"/>
                <a:ea typeface="Montserrat" charset="0"/>
                <a:cs typeface="Montserrat" charset="0"/>
              </a:rPr>
              <a:t>Entretiens Jacques Cartier : le Sommet </a:t>
            </a:r>
            <a:r>
              <a:rPr lang="fr-FR" sz="800" kern="1200" noProof="0" dirty="0">
                <a:solidFill>
                  <a:srgbClr val="433F60"/>
                </a:solidFill>
                <a:latin typeface="Montserrat" pitchFamily="2" charset="77"/>
                <a:ea typeface="Montserrat" charset="0"/>
                <a:cs typeface="Montserrat" charset="0"/>
              </a:rPr>
              <a:t>Virtuel 2020 I </a:t>
            </a:r>
            <a:r>
              <a:rPr lang="fr-FR" sz="1400" b="1" noProof="0" dirty="0">
                <a:solidFill>
                  <a:srgbClr val="CB5F81"/>
                </a:solidFill>
                <a:latin typeface="Montserrat ExtraBold" pitchFamily="2" charset="77"/>
                <a:ea typeface="Montserrat" charset="0"/>
                <a:cs typeface="Montserrat" charset="0"/>
              </a:rPr>
              <a:t>#</a:t>
            </a:r>
            <a:r>
              <a:rPr lang="fr-FR" sz="1400" b="1" noProof="0" dirty="0" err="1">
                <a:solidFill>
                  <a:srgbClr val="CB5F81"/>
                </a:solidFill>
                <a:latin typeface="Montserrat ExtraBold" pitchFamily="2" charset="77"/>
                <a:ea typeface="Montserrat" charset="0"/>
                <a:cs typeface="Montserrat" charset="0"/>
              </a:rPr>
              <a:t>EJCVirtuel</a:t>
            </a:r>
            <a:endParaRPr lang="fr-FR" sz="1000" b="1" noProof="0" dirty="0">
              <a:solidFill>
                <a:srgbClr val="CB5F81"/>
              </a:solidFill>
              <a:latin typeface="Montserrat ExtraBold" pitchFamily="2" charset="77"/>
              <a:ea typeface="Montserrat" charset="0"/>
              <a:cs typeface="Montserrat" charset="0"/>
            </a:endParaRPr>
          </a:p>
        </p:txBody>
      </p:sp>
    </p:spTree>
    <p:extLst>
      <p:ext uri="{BB962C8B-B14F-4D97-AF65-F5344CB8AC3E}">
        <p14:creationId xmlns:p14="http://schemas.microsoft.com/office/powerpoint/2010/main" val="114532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images">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5067300" y="483576"/>
            <a:ext cx="6210300" cy="4009294"/>
          </a:xfrm>
          <a:prstGeom prst="rect">
            <a:avLst/>
          </a:prstGeom>
          <a:pattFill prst="pct5">
            <a:fgClr>
              <a:schemeClr val="bg1">
                <a:lumMod val="75000"/>
              </a:schemeClr>
            </a:fgClr>
            <a:bgClr>
              <a:schemeClr val="bg1"/>
            </a:bgClr>
          </a:pattFill>
        </p:spPr>
        <p:txBody>
          <a:bodyPr anchor="ctr"/>
          <a:lstStyle>
            <a:lvl1pPr algn="ctr">
              <a:defRPr sz="1200"/>
            </a:lvl1pPr>
          </a:lstStyle>
          <a:p>
            <a:r>
              <a:rPr lang="fr-FR" noProof="0" dirty="0"/>
              <a:t>Insérez votre image</a:t>
            </a:r>
          </a:p>
        </p:txBody>
      </p:sp>
      <p:sp>
        <p:nvSpPr>
          <p:cNvPr id="5" name="Picture Placeholder 4"/>
          <p:cNvSpPr>
            <a:spLocks noGrp="1"/>
          </p:cNvSpPr>
          <p:nvPr>
            <p:ph type="pic" sz="quarter" idx="12" hasCustomPrompt="1"/>
          </p:nvPr>
        </p:nvSpPr>
        <p:spPr>
          <a:xfrm>
            <a:off x="2971800" y="3683976"/>
            <a:ext cx="4152900" cy="2734407"/>
          </a:xfrm>
          <a:prstGeom prst="rect">
            <a:avLst/>
          </a:prstGeom>
          <a:pattFill prst="pct5">
            <a:fgClr>
              <a:schemeClr val="bg1">
                <a:lumMod val="75000"/>
              </a:schemeClr>
            </a:fgClr>
            <a:bgClr>
              <a:schemeClr val="bg1"/>
            </a:bgClr>
          </a:pattFill>
        </p:spPr>
        <p:txBody>
          <a:bodyPr anchor="ctr"/>
          <a:lstStyle>
            <a:lvl1pPr algn="ctr">
              <a:defRPr sz="1200"/>
            </a:lvl1pPr>
          </a:lstStyle>
          <a:p>
            <a:r>
              <a:rPr lang="fr-FR" noProof="0" dirty="0"/>
              <a:t>Insérez votre image</a:t>
            </a:r>
          </a:p>
        </p:txBody>
      </p:sp>
      <p:sp>
        <p:nvSpPr>
          <p:cNvPr id="6" name="TextBox 6">
            <a:extLst>
              <a:ext uri="{FF2B5EF4-FFF2-40B4-BE49-F238E27FC236}">
                <a16:creationId xmlns:a16="http://schemas.microsoft.com/office/drawing/2014/main" id="{E7E26F3A-BC23-7548-9CBD-4152250AD3B1}"/>
              </a:ext>
            </a:extLst>
          </p:cNvPr>
          <p:cNvSpPr txBox="1"/>
          <p:nvPr userDrawn="1"/>
        </p:nvSpPr>
        <p:spPr>
          <a:xfrm>
            <a:off x="8090704" y="6451756"/>
            <a:ext cx="3950102" cy="286232"/>
          </a:xfrm>
          <a:prstGeom prst="rect">
            <a:avLst/>
          </a:prstGeom>
          <a:noFill/>
        </p:spPr>
        <p:txBody>
          <a:bodyPr wrap="square" lIns="0" rIns="0" rtlCol="0">
            <a:spAutoFit/>
          </a:bodyPr>
          <a:lstStyle/>
          <a:p>
            <a:pPr algn="r">
              <a:lnSpc>
                <a:spcPct val="90000"/>
              </a:lnSpc>
            </a:pPr>
            <a:r>
              <a:rPr lang="fr-FR" sz="800" noProof="0" dirty="0">
                <a:solidFill>
                  <a:srgbClr val="433F60"/>
                </a:solidFill>
                <a:latin typeface="Montserrat" pitchFamily="2" charset="77"/>
                <a:ea typeface="Montserrat" charset="0"/>
                <a:cs typeface="Montserrat" charset="0"/>
              </a:rPr>
              <a:t>Entretiens Jacques Cartier : le Sommet </a:t>
            </a:r>
            <a:r>
              <a:rPr lang="fr-FR" sz="800" kern="1200" noProof="0" dirty="0">
                <a:solidFill>
                  <a:srgbClr val="433F60"/>
                </a:solidFill>
                <a:latin typeface="Montserrat" pitchFamily="2" charset="77"/>
                <a:ea typeface="Montserrat" charset="0"/>
                <a:cs typeface="Montserrat" charset="0"/>
              </a:rPr>
              <a:t>Virtuel 2020 I </a:t>
            </a:r>
            <a:r>
              <a:rPr lang="fr-FR" sz="1400" b="1" noProof="0" dirty="0">
                <a:solidFill>
                  <a:srgbClr val="CB5F81"/>
                </a:solidFill>
                <a:latin typeface="Montserrat ExtraBold" pitchFamily="2" charset="77"/>
                <a:ea typeface="Montserrat" charset="0"/>
                <a:cs typeface="Montserrat" charset="0"/>
              </a:rPr>
              <a:t>#</a:t>
            </a:r>
            <a:r>
              <a:rPr lang="fr-FR" sz="1400" b="1" noProof="0" dirty="0" err="1">
                <a:solidFill>
                  <a:srgbClr val="CB5F81"/>
                </a:solidFill>
                <a:latin typeface="Montserrat ExtraBold" pitchFamily="2" charset="77"/>
                <a:ea typeface="Montserrat" charset="0"/>
                <a:cs typeface="Montserrat" charset="0"/>
              </a:rPr>
              <a:t>EJCVirtuel</a:t>
            </a:r>
            <a:endParaRPr lang="fr-FR" sz="1000" b="1" noProof="0" dirty="0">
              <a:solidFill>
                <a:srgbClr val="CB5F81"/>
              </a:solidFill>
              <a:latin typeface="Montserrat ExtraBold" pitchFamily="2" charset="77"/>
              <a:ea typeface="Montserrat" charset="0"/>
              <a:cs typeface="Montserrat" charset="0"/>
            </a:endParaRPr>
          </a:p>
        </p:txBody>
      </p:sp>
    </p:spTree>
    <p:extLst>
      <p:ext uri="{BB962C8B-B14F-4D97-AF65-F5344CB8AC3E}">
        <p14:creationId xmlns:p14="http://schemas.microsoft.com/office/powerpoint/2010/main" val="210939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image page d'accueil">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261367" y="120012"/>
            <a:ext cx="11669265" cy="6617976"/>
          </a:xfrm>
          <a:prstGeom prst="rect">
            <a:avLst/>
          </a:prstGeom>
          <a:pattFill prst="pct5">
            <a:fgClr>
              <a:schemeClr val="bg1">
                <a:lumMod val="75000"/>
              </a:schemeClr>
            </a:fgClr>
            <a:bgClr>
              <a:schemeClr val="bg1"/>
            </a:bgClr>
          </a:pattFill>
        </p:spPr>
        <p:txBody>
          <a:bodyPr anchor="ctr"/>
          <a:lstStyle>
            <a:lvl1pPr algn="ctr">
              <a:defRPr sz="1200"/>
            </a:lvl1pPr>
          </a:lstStyle>
          <a:p>
            <a:r>
              <a:rPr lang="fr-FR" noProof="0" dirty="0"/>
              <a:t>Insérez votre image</a:t>
            </a:r>
          </a:p>
        </p:txBody>
      </p:sp>
    </p:spTree>
    <p:extLst>
      <p:ext uri="{BB962C8B-B14F-4D97-AF65-F5344CB8AC3E}">
        <p14:creationId xmlns:p14="http://schemas.microsoft.com/office/powerpoint/2010/main" val="116544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images plein ecra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36755" y="477762"/>
            <a:ext cx="11518490" cy="5902476"/>
          </a:xfrm>
          <a:prstGeom prst="rect">
            <a:avLst/>
          </a:prstGeom>
          <a:pattFill prst="pct5">
            <a:fgClr>
              <a:schemeClr val="bg1">
                <a:lumMod val="75000"/>
              </a:schemeClr>
            </a:fgClr>
            <a:bgClr>
              <a:schemeClr val="bg1"/>
            </a:bgClr>
          </a:pattFill>
        </p:spPr>
        <p:txBody>
          <a:bodyPr anchor="ctr"/>
          <a:lstStyle>
            <a:lvl1pPr algn="ctr">
              <a:defRPr sz="1200"/>
            </a:lvl1pPr>
          </a:lstStyle>
          <a:p>
            <a:r>
              <a:rPr lang="fr-FR" noProof="0" dirty="0"/>
              <a:t>Insérez votre image</a:t>
            </a:r>
          </a:p>
        </p:txBody>
      </p:sp>
      <p:sp>
        <p:nvSpPr>
          <p:cNvPr id="5" name="TextBox 6">
            <a:extLst>
              <a:ext uri="{FF2B5EF4-FFF2-40B4-BE49-F238E27FC236}">
                <a16:creationId xmlns:a16="http://schemas.microsoft.com/office/drawing/2014/main" id="{7784CF3A-8463-FD4F-A258-16373759FBE9}"/>
              </a:ext>
            </a:extLst>
          </p:cNvPr>
          <p:cNvSpPr txBox="1"/>
          <p:nvPr userDrawn="1"/>
        </p:nvSpPr>
        <p:spPr>
          <a:xfrm>
            <a:off x="8090704" y="6451756"/>
            <a:ext cx="3950102" cy="286232"/>
          </a:xfrm>
          <a:prstGeom prst="rect">
            <a:avLst/>
          </a:prstGeom>
          <a:noFill/>
        </p:spPr>
        <p:txBody>
          <a:bodyPr wrap="square" lIns="0" rIns="0" rtlCol="0">
            <a:spAutoFit/>
          </a:bodyPr>
          <a:lstStyle/>
          <a:p>
            <a:pPr algn="r">
              <a:lnSpc>
                <a:spcPct val="90000"/>
              </a:lnSpc>
            </a:pPr>
            <a:r>
              <a:rPr lang="fr-FR" sz="800" noProof="0" dirty="0">
                <a:solidFill>
                  <a:srgbClr val="433F60"/>
                </a:solidFill>
                <a:latin typeface="Montserrat" pitchFamily="2" charset="77"/>
                <a:ea typeface="Montserrat" charset="0"/>
                <a:cs typeface="Montserrat" charset="0"/>
              </a:rPr>
              <a:t>Entretiens Jacques Cartier : le Sommet </a:t>
            </a:r>
            <a:r>
              <a:rPr lang="fr-FR" sz="800" kern="1200" noProof="0" dirty="0">
                <a:solidFill>
                  <a:srgbClr val="433F60"/>
                </a:solidFill>
                <a:latin typeface="Montserrat" pitchFamily="2" charset="77"/>
                <a:ea typeface="Montserrat" charset="0"/>
                <a:cs typeface="Montserrat" charset="0"/>
              </a:rPr>
              <a:t>Virtuel 2020 I </a:t>
            </a:r>
            <a:r>
              <a:rPr lang="fr-FR" sz="1400" b="1" noProof="0" dirty="0">
                <a:solidFill>
                  <a:srgbClr val="CB5F81"/>
                </a:solidFill>
                <a:latin typeface="Montserrat ExtraBold" pitchFamily="2" charset="77"/>
                <a:ea typeface="Montserrat" charset="0"/>
                <a:cs typeface="Montserrat" charset="0"/>
              </a:rPr>
              <a:t>#</a:t>
            </a:r>
            <a:r>
              <a:rPr lang="fr-FR" sz="1400" b="1" noProof="0" dirty="0" err="1">
                <a:solidFill>
                  <a:srgbClr val="CB5F81"/>
                </a:solidFill>
                <a:latin typeface="Montserrat ExtraBold" pitchFamily="2" charset="77"/>
                <a:ea typeface="Montserrat" charset="0"/>
                <a:cs typeface="Montserrat" charset="0"/>
              </a:rPr>
              <a:t>EJCVirtuel</a:t>
            </a:r>
            <a:endParaRPr lang="fr-FR" sz="1000" b="1" noProof="0" dirty="0">
              <a:solidFill>
                <a:srgbClr val="CB5F81"/>
              </a:solidFill>
              <a:latin typeface="Montserrat ExtraBold" pitchFamily="2" charset="77"/>
              <a:ea typeface="Montserrat" charset="0"/>
              <a:cs typeface="Montserrat" charset="0"/>
            </a:endParaRPr>
          </a:p>
        </p:txBody>
      </p:sp>
    </p:spTree>
    <p:extLst>
      <p:ext uri="{BB962C8B-B14F-4D97-AF65-F5344CB8AC3E}">
        <p14:creationId xmlns:p14="http://schemas.microsoft.com/office/powerpoint/2010/main" val="362939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image sur le cote">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0" y="0"/>
            <a:ext cx="2971800" cy="6858000"/>
          </a:xfrm>
          <a:prstGeom prst="rect">
            <a:avLst/>
          </a:prstGeom>
          <a:pattFill prst="pct5">
            <a:fgClr>
              <a:schemeClr val="bg1">
                <a:lumMod val="75000"/>
              </a:schemeClr>
            </a:fgClr>
            <a:bgClr>
              <a:schemeClr val="bg1"/>
            </a:bgClr>
          </a:pattFill>
        </p:spPr>
        <p:txBody>
          <a:bodyPr anchor="ctr"/>
          <a:lstStyle>
            <a:lvl1pPr algn="ctr">
              <a:defRPr sz="1200"/>
            </a:lvl1pPr>
          </a:lstStyle>
          <a:p>
            <a:r>
              <a:rPr lang="fr-FR" noProof="0" dirty="0"/>
              <a:t>Insérez votre image</a:t>
            </a:r>
          </a:p>
        </p:txBody>
      </p:sp>
      <p:sp>
        <p:nvSpPr>
          <p:cNvPr id="6" name="TextBox 6">
            <a:extLst>
              <a:ext uri="{FF2B5EF4-FFF2-40B4-BE49-F238E27FC236}">
                <a16:creationId xmlns:a16="http://schemas.microsoft.com/office/drawing/2014/main" id="{20C78E67-99C2-1648-B496-225F4BAA99C4}"/>
              </a:ext>
            </a:extLst>
          </p:cNvPr>
          <p:cNvSpPr txBox="1"/>
          <p:nvPr userDrawn="1"/>
        </p:nvSpPr>
        <p:spPr>
          <a:xfrm>
            <a:off x="8090704" y="6451756"/>
            <a:ext cx="3950102" cy="286232"/>
          </a:xfrm>
          <a:prstGeom prst="rect">
            <a:avLst/>
          </a:prstGeom>
          <a:noFill/>
        </p:spPr>
        <p:txBody>
          <a:bodyPr wrap="square" lIns="0" rIns="0" rtlCol="0">
            <a:spAutoFit/>
          </a:bodyPr>
          <a:lstStyle/>
          <a:p>
            <a:pPr algn="r">
              <a:lnSpc>
                <a:spcPct val="90000"/>
              </a:lnSpc>
            </a:pPr>
            <a:r>
              <a:rPr lang="fr-FR" sz="800" noProof="0" dirty="0">
                <a:solidFill>
                  <a:srgbClr val="433F60"/>
                </a:solidFill>
                <a:latin typeface="Montserrat" pitchFamily="2" charset="77"/>
                <a:ea typeface="Montserrat" charset="0"/>
                <a:cs typeface="Montserrat" charset="0"/>
              </a:rPr>
              <a:t>Entretiens Jacques Cartier : le Sommet </a:t>
            </a:r>
            <a:r>
              <a:rPr lang="fr-FR" sz="800" kern="1200" noProof="0" dirty="0">
                <a:solidFill>
                  <a:srgbClr val="433F60"/>
                </a:solidFill>
                <a:latin typeface="Montserrat" pitchFamily="2" charset="77"/>
                <a:ea typeface="Montserrat" charset="0"/>
                <a:cs typeface="Montserrat" charset="0"/>
              </a:rPr>
              <a:t>Virtuel 2020 I </a:t>
            </a:r>
            <a:r>
              <a:rPr lang="fr-FR" sz="1400" b="1" noProof="0" dirty="0">
                <a:solidFill>
                  <a:srgbClr val="CB5F81"/>
                </a:solidFill>
                <a:latin typeface="Montserrat ExtraBold" pitchFamily="2" charset="77"/>
                <a:ea typeface="Montserrat" charset="0"/>
                <a:cs typeface="Montserrat" charset="0"/>
              </a:rPr>
              <a:t>#</a:t>
            </a:r>
            <a:r>
              <a:rPr lang="fr-FR" sz="1400" b="1" noProof="0" dirty="0" err="1">
                <a:solidFill>
                  <a:srgbClr val="CB5F81"/>
                </a:solidFill>
                <a:latin typeface="Montserrat ExtraBold" pitchFamily="2" charset="77"/>
                <a:ea typeface="Montserrat" charset="0"/>
                <a:cs typeface="Montserrat" charset="0"/>
              </a:rPr>
              <a:t>EJCVirtuel</a:t>
            </a:r>
            <a:endParaRPr lang="fr-FR" sz="1000" b="1" noProof="0" dirty="0">
              <a:solidFill>
                <a:srgbClr val="CB5F81"/>
              </a:solidFill>
              <a:latin typeface="Montserrat ExtraBold" pitchFamily="2" charset="77"/>
              <a:ea typeface="Montserrat" charset="0"/>
              <a:cs typeface="Montserrat"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deux colonnes">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7124700" y="796842"/>
            <a:ext cx="4152900" cy="3038558"/>
          </a:xfrm>
          <a:prstGeom prst="rect">
            <a:avLst/>
          </a:prstGeom>
          <a:pattFill prst="pct5">
            <a:fgClr>
              <a:schemeClr val="bg1">
                <a:lumMod val="75000"/>
              </a:schemeClr>
            </a:fgClr>
            <a:bgClr>
              <a:schemeClr val="bg1"/>
            </a:bgClr>
          </a:pattFill>
        </p:spPr>
        <p:txBody>
          <a:bodyPr anchor="ctr"/>
          <a:lstStyle>
            <a:lvl1pPr algn="ctr">
              <a:defRPr sz="1200"/>
            </a:lvl1pPr>
          </a:lstStyle>
          <a:p>
            <a:r>
              <a:rPr lang="fr-FR" noProof="0" dirty="0"/>
              <a:t>Insérez votre image</a:t>
            </a:r>
          </a:p>
        </p:txBody>
      </p:sp>
      <p:sp>
        <p:nvSpPr>
          <p:cNvPr id="5" name="Picture Placeholder 4"/>
          <p:cNvSpPr>
            <a:spLocks noGrp="1"/>
          </p:cNvSpPr>
          <p:nvPr>
            <p:ph type="pic" sz="quarter" idx="12" hasCustomPrompt="1"/>
          </p:nvPr>
        </p:nvSpPr>
        <p:spPr>
          <a:xfrm>
            <a:off x="914400" y="796842"/>
            <a:ext cx="4152900" cy="3038558"/>
          </a:xfrm>
          <a:prstGeom prst="rect">
            <a:avLst/>
          </a:prstGeom>
          <a:pattFill prst="pct5">
            <a:fgClr>
              <a:schemeClr val="bg1">
                <a:lumMod val="75000"/>
              </a:schemeClr>
            </a:fgClr>
            <a:bgClr>
              <a:schemeClr val="bg1"/>
            </a:bgClr>
          </a:pattFill>
        </p:spPr>
        <p:txBody>
          <a:bodyPr anchor="ctr"/>
          <a:lstStyle>
            <a:lvl1pPr algn="ctr">
              <a:defRPr sz="1200"/>
            </a:lvl1pPr>
          </a:lstStyle>
          <a:p>
            <a:r>
              <a:rPr lang="fr-FR" noProof="0" dirty="0"/>
              <a:t>Insérez votre image</a:t>
            </a:r>
          </a:p>
        </p:txBody>
      </p:sp>
      <p:sp>
        <p:nvSpPr>
          <p:cNvPr id="6" name="TextBox 6">
            <a:extLst>
              <a:ext uri="{FF2B5EF4-FFF2-40B4-BE49-F238E27FC236}">
                <a16:creationId xmlns:a16="http://schemas.microsoft.com/office/drawing/2014/main" id="{80B5B567-3D61-F84A-83B5-227049B1F968}"/>
              </a:ext>
            </a:extLst>
          </p:cNvPr>
          <p:cNvSpPr txBox="1"/>
          <p:nvPr userDrawn="1"/>
        </p:nvSpPr>
        <p:spPr>
          <a:xfrm>
            <a:off x="8090704" y="6451756"/>
            <a:ext cx="3950102" cy="286232"/>
          </a:xfrm>
          <a:prstGeom prst="rect">
            <a:avLst/>
          </a:prstGeom>
          <a:noFill/>
        </p:spPr>
        <p:txBody>
          <a:bodyPr wrap="square" lIns="0" rIns="0" rtlCol="0">
            <a:spAutoFit/>
          </a:bodyPr>
          <a:lstStyle/>
          <a:p>
            <a:pPr algn="r">
              <a:lnSpc>
                <a:spcPct val="90000"/>
              </a:lnSpc>
            </a:pPr>
            <a:r>
              <a:rPr lang="fr-FR" sz="800" noProof="0" dirty="0">
                <a:solidFill>
                  <a:srgbClr val="433F60"/>
                </a:solidFill>
                <a:latin typeface="Montserrat" pitchFamily="2" charset="77"/>
                <a:ea typeface="Montserrat" charset="0"/>
                <a:cs typeface="Montserrat" charset="0"/>
              </a:rPr>
              <a:t>Entretiens Jacques Cartier : le Sommet </a:t>
            </a:r>
            <a:r>
              <a:rPr lang="fr-FR" sz="800" kern="1200" noProof="0" dirty="0">
                <a:solidFill>
                  <a:srgbClr val="433F60"/>
                </a:solidFill>
                <a:latin typeface="Montserrat" pitchFamily="2" charset="77"/>
                <a:ea typeface="Montserrat" charset="0"/>
                <a:cs typeface="Montserrat" charset="0"/>
              </a:rPr>
              <a:t>Virtuel 2020 I </a:t>
            </a:r>
            <a:r>
              <a:rPr lang="fr-FR" sz="1400" b="1" noProof="0" dirty="0">
                <a:solidFill>
                  <a:srgbClr val="CB5F81"/>
                </a:solidFill>
                <a:latin typeface="Montserrat ExtraBold" pitchFamily="2" charset="77"/>
                <a:ea typeface="Montserrat" charset="0"/>
                <a:cs typeface="Montserrat" charset="0"/>
              </a:rPr>
              <a:t>#</a:t>
            </a:r>
            <a:r>
              <a:rPr lang="fr-FR" sz="1400" b="1" noProof="0" dirty="0" err="1">
                <a:solidFill>
                  <a:srgbClr val="CB5F81"/>
                </a:solidFill>
                <a:latin typeface="Montserrat ExtraBold" pitchFamily="2" charset="77"/>
                <a:ea typeface="Montserrat" charset="0"/>
                <a:cs typeface="Montserrat" charset="0"/>
              </a:rPr>
              <a:t>EJCVirtuel</a:t>
            </a:r>
            <a:endParaRPr lang="fr-FR" sz="1000" b="1" noProof="0" dirty="0">
              <a:solidFill>
                <a:srgbClr val="CB5F81"/>
              </a:solidFill>
              <a:latin typeface="Montserrat ExtraBold" pitchFamily="2" charset="77"/>
              <a:ea typeface="Montserrat" charset="0"/>
              <a:cs typeface="Montserrat" charset="0"/>
            </a:endParaRPr>
          </a:p>
        </p:txBody>
      </p:sp>
    </p:spTree>
    <p:extLst>
      <p:ext uri="{BB962C8B-B14F-4D97-AF65-F5344CB8AC3E}">
        <p14:creationId xmlns:p14="http://schemas.microsoft.com/office/powerpoint/2010/main" val="204335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mosaïque images">
    <p:spTree>
      <p:nvGrpSpPr>
        <p:cNvPr id="1" name=""/>
        <p:cNvGrpSpPr/>
        <p:nvPr/>
      </p:nvGrpSpPr>
      <p:grpSpPr>
        <a:xfrm>
          <a:off x="0" y="0"/>
          <a:ext cx="0" cy="0"/>
          <a:chOff x="0" y="0"/>
          <a:chExt cx="0" cy="0"/>
        </a:xfrm>
      </p:grpSpPr>
      <p:sp>
        <p:nvSpPr>
          <p:cNvPr id="4" name="Picture Placeholder 4"/>
          <p:cNvSpPr>
            <a:spLocks noGrp="1"/>
          </p:cNvSpPr>
          <p:nvPr>
            <p:ph type="pic" sz="quarter" idx="16" hasCustomPrompt="1"/>
          </p:nvPr>
        </p:nvSpPr>
        <p:spPr>
          <a:xfrm>
            <a:off x="914400" y="2955074"/>
            <a:ext cx="2057400" cy="3902926"/>
          </a:xfrm>
          <a:prstGeom prst="rect">
            <a:avLst/>
          </a:prstGeom>
          <a:pattFill prst="pct5">
            <a:fgClr>
              <a:schemeClr val="bg1">
                <a:lumMod val="75000"/>
              </a:schemeClr>
            </a:fgClr>
            <a:bgClr>
              <a:schemeClr val="bg1"/>
            </a:bgClr>
          </a:pattFill>
        </p:spPr>
        <p:txBody>
          <a:bodyPr anchor="ctr"/>
          <a:lstStyle>
            <a:lvl1pPr algn="ctr">
              <a:defRPr sz="1200"/>
            </a:lvl1pPr>
          </a:lstStyle>
          <a:p>
            <a:r>
              <a:rPr lang="fr-FR" noProof="0" dirty="0"/>
              <a:t>Insérez votre image</a:t>
            </a:r>
          </a:p>
        </p:txBody>
      </p:sp>
      <p:sp>
        <p:nvSpPr>
          <p:cNvPr id="5" name="Picture Placeholder 4"/>
          <p:cNvSpPr>
            <a:spLocks noGrp="1"/>
          </p:cNvSpPr>
          <p:nvPr>
            <p:ph type="pic" sz="quarter" idx="17" hasCustomPrompt="1"/>
          </p:nvPr>
        </p:nvSpPr>
        <p:spPr>
          <a:xfrm>
            <a:off x="2971800" y="2230244"/>
            <a:ext cx="2095500" cy="4627756"/>
          </a:xfrm>
          <a:prstGeom prst="rect">
            <a:avLst/>
          </a:prstGeom>
          <a:pattFill prst="pct5">
            <a:fgClr>
              <a:schemeClr val="bg1">
                <a:lumMod val="75000"/>
              </a:schemeClr>
            </a:fgClr>
            <a:bgClr>
              <a:schemeClr val="bg1"/>
            </a:bgClr>
          </a:pattFill>
        </p:spPr>
        <p:txBody>
          <a:bodyPr anchor="ctr"/>
          <a:lstStyle>
            <a:lvl1pPr algn="ctr">
              <a:defRPr sz="1200"/>
            </a:lvl1pPr>
          </a:lstStyle>
          <a:p>
            <a:r>
              <a:rPr lang="fr-FR" noProof="0" dirty="0"/>
              <a:t>Insérez votre image</a:t>
            </a:r>
          </a:p>
        </p:txBody>
      </p:sp>
      <p:sp>
        <p:nvSpPr>
          <p:cNvPr id="6" name="Picture Placeholder 4"/>
          <p:cNvSpPr>
            <a:spLocks noGrp="1"/>
          </p:cNvSpPr>
          <p:nvPr>
            <p:ph type="pic" sz="quarter" idx="18" hasCustomPrompt="1"/>
          </p:nvPr>
        </p:nvSpPr>
        <p:spPr>
          <a:xfrm>
            <a:off x="5067300" y="2620537"/>
            <a:ext cx="2057400" cy="4237463"/>
          </a:xfrm>
          <a:prstGeom prst="rect">
            <a:avLst/>
          </a:prstGeom>
          <a:pattFill prst="pct5">
            <a:fgClr>
              <a:schemeClr val="bg1">
                <a:lumMod val="75000"/>
              </a:schemeClr>
            </a:fgClr>
            <a:bgClr>
              <a:schemeClr val="bg1"/>
            </a:bgClr>
          </a:pattFill>
        </p:spPr>
        <p:txBody>
          <a:bodyPr anchor="ctr"/>
          <a:lstStyle>
            <a:lvl1pPr algn="ctr">
              <a:defRPr sz="1200"/>
            </a:lvl1pPr>
          </a:lstStyle>
          <a:p>
            <a:r>
              <a:rPr lang="fr-FR" noProof="0" dirty="0"/>
              <a:t>Insérez votre image</a:t>
            </a:r>
          </a:p>
        </p:txBody>
      </p:sp>
      <p:sp>
        <p:nvSpPr>
          <p:cNvPr id="7" name="TextBox 6">
            <a:extLst>
              <a:ext uri="{FF2B5EF4-FFF2-40B4-BE49-F238E27FC236}">
                <a16:creationId xmlns:a16="http://schemas.microsoft.com/office/drawing/2014/main" id="{4FE806EE-171F-D643-A80A-5CCE3876C83B}"/>
              </a:ext>
            </a:extLst>
          </p:cNvPr>
          <p:cNvSpPr txBox="1"/>
          <p:nvPr userDrawn="1"/>
        </p:nvSpPr>
        <p:spPr>
          <a:xfrm>
            <a:off x="8090704" y="6451756"/>
            <a:ext cx="3950102" cy="286232"/>
          </a:xfrm>
          <a:prstGeom prst="rect">
            <a:avLst/>
          </a:prstGeom>
          <a:noFill/>
        </p:spPr>
        <p:txBody>
          <a:bodyPr wrap="square" lIns="0" rIns="0" rtlCol="0">
            <a:spAutoFit/>
          </a:bodyPr>
          <a:lstStyle/>
          <a:p>
            <a:pPr algn="r">
              <a:lnSpc>
                <a:spcPct val="90000"/>
              </a:lnSpc>
            </a:pPr>
            <a:r>
              <a:rPr lang="fr-FR" sz="800" noProof="0" dirty="0">
                <a:solidFill>
                  <a:srgbClr val="433F60"/>
                </a:solidFill>
                <a:latin typeface="Montserrat" pitchFamily="2" charset="77"/>
                <a:ea typeface="Montserrat" charset="0"/>
                <a:cs typeface="Montserrat" charset="0"/>
              </a:rPr>
              <a:t>Entretiens Jacques Cartier : le Sommet </a:t>
            </a:r>
            <a:r>
              <a:rPr lang="fr-FR" sz="800" kern="1200" noProof="0" dirty="0">
                <a:solidFill>
                  <a:srgbClr val="433F60"/>
                </a:solidFill>
                <a:latin typeface="Montserrat" pitchFamily="2" charset="77"/>
                <a:ea typeface="Montserrat" charset="0"/>
                <a:cs typeface="Montserrat" charset="0"/>
              </a:rPr>
              <a:t>Virtuel 2020 I </a:t>
            </a:r>
            <a:r>
              <a:rPr lang="fr-FR" sz="1400" b="1" noProof="0" dirty="0">
                <a:solidFill>
                  <a:srgbClr val="CB5F81"/>
                </a:solidFill>
                <a:latin typeface="Montserrat ExtraBold" pitchFamily="2" charset="77"/>
                <a:ea typeface="Montserrat" charset="0"/>
                <a:cs typeface="Montserrat" charset="0"/>
              </a:rPr>
              <a:t>#</a:t>
            </a:r>
            <a:r>
              <a:rPr lang="fr-FR" sz="1400" b="1" noProof="0" dirty="0" err="1">
                <a:solidFill>
                  <a:srgbClr val="CB5F81"/>
                </a:solidFill>
                <a:latin typeface="Montserrat ExtraBold" pitchFamily="2" charset="77"/>
                <a:ea typeface="Montserrat" charset="0"/>
                <a:cs typeface="Montserrat" charset="0"/>
              </a:rPr>
              <a:t>EJCVirtuel</a:t>
            </a:r>
            <a:endParaRPr lang="fr-FR" sz="1000" b="1" noProof="0" dirty="0">
              <a:solidFill>
                <a:srgbClr val="CB5F81"/>
              </a:solidFill>
              <a:latin typeface="Montserrat ExtraBold" pitchFamily="2" charset="77"/>
              <a:ea typeface="Montserrat" charset="0"/>
              <a:cs typeface="Montserrat" charset="0"/>
            </a:endParaRPr>
          </a:p>
        </p:txBody>
      </p:sp>
    </p:spTree>
    <p:extLst>
      <p:ext uri="{BB962C8B-B14F-4D97-AF65-F5344CB8AC3E}">
        <p14:creationId xmlns:p14="http://schemas.microsoft.com/office/powerpoint/2010/main" val="554412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770224"/>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96" r:id="rId3"/>
    <p:sldLayoutId id="2147483697" r:id="rId4"/>
    <p:sldLayoutId id="2147483662" r:id="rId5"/>
    <p:sldLayoutId id="2147483663" r:id="rId6"/>
    <p:sldLayoutId id="2147483669"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76" userDrawn="1">
          <p15:clr>
            <a:srgbClr val="F26B43"/>
          </p15:clr>
        </p15:guide>
        <p15:guide id="3" pos="1872" userDrawn="1">
          <p15:clr>
            <a:srgbClr val="F26B43"/>
          </p15:clr>
        </p15:guide>
        <p15:guide id="4" pos="3192" userDrawn="1">
          <p15:clr>
            <a:srgbClr val="F26B43"/>
          </p15:clr>
        </p15:guide>
        <p15:guide id="5" pos="4488" userDrawn="1">
          <p15:clr>
            <a:srgbClr val="F26B43"/>
          </p15:clr>
        </p15:guide>
        <p15:guide id="6" pos="5808" userDrawn="1">
          <p15:clr>
            <a:srgbClr val="F26B43"/>
          </p15:clr>
        </p15:guide>
        <p15:guide id="7" pos="71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2.jpe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a:extLst>
              <a:ext uri="{FF2B5EF4-FFF2-40B4-BE49-F238E27FC236}">
                <a16:creationId xmlns:a16="http://schemas.microsoft.com/office/drawing/2014/main" id="{257AA954-1586-B347-B7FE-F642B23B509A}"/>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170"/>
          <a:stretch/>
        </p:blipFill>
        <p:spPr>
          <a:xfrm>
            <a:off x="336755" y="201477"/>
            <a:ext cx="11518490" cy="6478291"/>
          </a:xfrm>
        </p:spPr>
      </p:pic>
    </p:spTree>
    <p:extLst>
      <p:ext uri="{BB962C8B-B14F-4D97-AF65-F5344CB8AC3E}">
        <p14:creationId xmlns:p14="http://schemas.microsoft.com/office/powerpoint/2010/main" val="2822334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52487" y="2009247"/>
            <a:ext cx="9522371" cy="1311128"/>
          </a:xfrm>
          <a:prstGeom prst="rect">
            <a:avLst/>
          </a:prstGeom>
          <a:noFill/>
        </p:spPr>
        <p:txBody>
          <a:bodyPr wrap="square" lIns="0" rIns="0" rtlCol="0">
            <a:spAutoFit/>
          </a:bodyPr>
          <a:lstStyle/>
          <a:p>
            <a:pPr>
              <a:lnSpc>
                <a:spcPct val="90000"/>
              </a:lnSpc>
            </a:pPr>
            <a:r>
              <a:rPr lang="fr-FR" sz="4400" dirty="0" smtClean="0">
                <a:solidFill>
                  <a:srgbClr val="CB5F81"/>
                </a:solidFill>
                <a:latin typeface="+mj-lt"/>
              </a:rPr>
              <a:t>Des étudiants face à la documentation </a:t>
            </a:r>
            <a:r>
              <a:rPr lang="fr-FR" sz="4400" dirty="0" smtClean="0">
                <a:solidFill>
                  <a:srgbClr val="433F60"/>
                </a:solidFill>
                <a:latin typeface="+mj-lt"/>
              </a:rPr>
              <a:t>en contexte numérique</a:t>
            </a:r>
            <a:endParaRPr lang="fr-FR" sz="4400" dirty="0">
              <a:solidFill>
                <a:srgbClr val="433F60"/>
              </a:solidFill>
              <a:latin typeface="+mj-lt"/>
            </a:endParaRPr>
          </a:p>
        </p:txBody>
      </p:sp>
      <p:sp>
        <p:nvSpPr>
          <p:cNvPr id="11" name="TextBox 10"/>
          <p:cNvSpPr txBox="1"/>
          <p:nvPr/>
        </p:nvSpPr>
        <p:spPr>
          <a:xfrm>
            <a:off x="7093974" y="4906537"/>
            <a:ext cx="4838347" cy="1200329"/>
          </a:xfrm>
          <a:prstGeom prst="rect">
            <a:avLst/>
          </a:prstGeom>
          <a:noFill/>
        </p:spPr>
        <p:txBody>
          <a:bodyPr wrap="square" lIns="0" rIns="0" rtlCol="0">
            <a:spAutoFit/>
          </a:bodyPr>
          <a:lstStyle/>
          <a:p>
            <a:pPr>
              <a:lnSpc>
                <a:spcPct val="90000"/>
              </a:lnSpc>
            </a:pPr>
            <a:r>
              <a:rPr lang="fr-FR" sz="2000" b="1" dirty="0" smtClean="0">
                <a:solidFill>
                  <a:srgbClr val="496C88"/>
                </a:solidFill>
                <a:latin typeface="Montserrat ExtraBold" pitchFamily="2" charset="77"/>
                <a:ea typeface="Montserrat" charset="0"/>
                <a:cs typeface="Montserrat" charset="0"/>
              </a:rPr>
              <a:t>Jean-Baptiste Monat, conservateur de bibliothèques</a:t>
            </a:r>
          </a:p>
          <a:p>
            <a:pPr>
              <a:lnSpc>
                <a:spcPct val="90000"/>
              </a:lnSpc>
            </a:pPr>
            <a:r>
              <a:rPr lang="fr-FR" sz="2000" b="1" dirty="0" smtClean="0">
                <a:solidFill>
                  <a:srgbClr val="496C88"/>
                </a:solidFill>
                <a:latin typeface="Montserrat ExtraBold" pitchFamily="2" charset="77"/>
                <a:ea typeface="Montserrat" charset="0"/>
                <a:cs typeface="Montserrat" charset="0"/>
              </a:rPr>
              <a:t>Service Commun de la Documentation</a:t>
            </a:r>
          </a:p>
          <a:p>
            <a:pPr>
              <a:lnSpc>
                <a:spcPct val="90000"/>
              </a:lnSpc>
            </a:pPr>
            <a:r>
              <a:rPr lang="fr-FR" sz="2000" b="1" dirty="0" smtClean="0">
                <a:solidFill>
                  <a:srgbClr val="496C88"/>
                </a:solidFill>
                <a:latin typeface="Montserrat ExtraBold" pitchFamily="2" charset="77"/>
                <a:ea typeface="Montserrat" charset="0"/>
                <a:cs typeface="Montserrat" charset="0"/>
              </a:rPr>
              <a:t>Université Lumière Lyon 2</a:t>
            </a:r>
            <a:endParaRPr lang="fr-FR" sz="2000" b="1" dirty="0">
              <a:solidFill>
                <a:srgbClr val="496C88"/>
              </a:solidFill>
              <a:latin typeface="Montserrat ExtraBold" pitchFamily="2" charset="77"/>
              <a:ea typeface="Montserrat" charset="0"/>
              <a:cs typeface="Montserrat" charset="0"/>
            </a:endParaRPr>
          </a:p>
        </p:txBody>
      </p:sp>
      <p:cxnSp>
        <p:nvCxnSpPr>
          <p:cNvPr id="14" name="Straight Connector 13"/>
          <p:cNvCxnSpPr/>
          <p:nvPr/>
        </p:nvCxnSpPr>
        <p:spPr>
          <a:xfrm>
            <a:off x="1352487" y="3934857"/>
            <a:ext cx="2057400" cy="0"/>
          </a:xfrm>
          <a:prstGeom prst="line">
            <a:avLst/>
          </a:prstGeom>
          <a:ln w="101600">
            <a:solidFill>
              <a:srgbClr val="CB5F81"/>
            </a:solidFill>
          </a:ln>
        </p:spPr>
        <p:style>
          <a:lnRef idx="1">
            <a:schemeClr val="accent1"/>
          </a:lnRef>
          <a:fillRef idx="0">
            <a:schemeClr val="accent1"/>
          </a:fillRef>
          <a:effectRef idx="0">
            <a:schemeClr val="accent1"/>
          </a:effectRef>
          <a:fontRef idx="minor">
            <a:schemeClr val="tx1"/>
          </a:fontRef>
        </p:style>
      </p:cxnSp>
      <p:pic>
        <p:nvPicPr>
          <p:cNvPr id="24" name="Image 23" descr="Une image contenant signe&#10;&#10;Description générée automatiquement">
            <a:extLst>
              <a:ext uri="{FF2B5EF4-FFF2-40B4-BE49-F238E27FC236}">
                <a16:creationId xmlns:a16="http://schemas.microsoft.com/office/drawing/2014/main" id="{A2AEE5A6-4528-0E42-BADB-493EBA01AB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4858" y="10003"/>
            <a:ext cx="805483" cy="805483"/>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4625900"/>
            <a:ext cx="2757334" cy="1549622"/>
          </a:xfrm>
          <a:prstGeom prst="rect">
            <a:avLst/>
          </a:prstGeom>
        </p:spPr>
      </p:pic>
    </p:spTree>
    <p:extLst>
      <p:ext uri="{BB962C8B-B14F-4D97-AF65-F5344CB8AC3E}">
        <p14:creationId xmlns:p14="http://schemas.microsoft.com/office/powerpoint/2010/main" val="728956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1093646"/>
            <a:ext cx="4078014" cy="701731"/>
          </a:xfrm>
          <a:prstGeom prst="rect">
            <a:avLst/>
          </a:prstGeom>
          <a:noFill/>
        </p:spPr>
        <p:txBody>
          <a:bodyPr wrap="square" lIns="0" rIns="0" rtlCol="0">
            <a:spAutoFit/>
          </a:bodyPr>
          <a:lstStyle/>
          <a:p>
            <a:pPr>
              <a:lnSpc>
                <a:spcPct val="90000"/>
              </a:lnSpc>
            </a:pPr>
            <a:r>
              <a:rPr lang="en-US" sz="4400" dirty="0" smtClean="0">
                <a:solidFill>
                  <a:srgbClr val="E48AA4"/>
                </a:solidFill>
                <a:latin typeface="+mj-lt"/>
              </a:rPr>
              <a:t>Il </a:t>
            </a:r>
            <a:r>
              <a:rPr lang="en-US" sz="4400" dirty="0" err="1" smtClean="0">
                <a:solidFill>
                  <a:srgbClr val="E48AA4"/>
                </a:solidFill>
                <a:latin typeface="+mj-lt"/>
              </a:rPr>
              <a:t>était</a:t>
            </a:r>
            <a:r>
              <a:rPr lang="en-US" sz="4400" dirty="0" smtClean="0">
                <a:solidFill>
                  <a:srgbClr val="E48AA4"/>
                </a:solidFill>
                <a:latin typeface="+mj-lt"/>
              </a:rPr>
              <a:t> </a:t>
            </a:r>
            <a:r>
              <a:rPr lang="en-US" sz="4400" dirty="0" err="1" smtClean="0">
                <a:solidFill>
                  <a:srgbClr val="E48AA4"/>
                </a:solidFill>
                <a:latin typeface="+mj-lt"/>
              </a:rPr>
              <a:t>une</a:t>
            </a:r>
            <a:r>
              <a:rPr lang="en-US" sz="4400" dirty="0" smtClean="0">
                <a:solidFill>
                  <a:srgbClr val="E48AA4"/>
                </a:solidFill>
                <a:latin typeface="+mj-lt"/>
              </a:rPr>
              <a:t> </a:t>
            </a:r>
            <a:r>
              <a:rPr lang="en-US" sz="4400" dirty="0" err="1" smtClean="0">
                <a:solidFill>
                  <a:srgbClr val="E48AA4"/>
                </a:solidFill>
                <a:latin typeface="+mj-lt"/>
              </a:rPr>
              <a:t>fois</a:t>
            </a:r>
            <a:r>
              <a:rPr lang="en-US" sz="4400" dirty="0" smtClean="0">
                <a:solidFill>
                  <a:srgbClr val="E48AA4"/>
                </a:solidFill>
                <a:latin typeface="+mj-lt"/>
              </a:rPr>
              <a:t>...</a:t>
            </a:r>
            <a:endParaRPr lang="en-US" sz="4400" dirty="0">
              <a:solidFill>
                <a:srgbClr val="E48AA4"/>
              </a:solidFill>
              <a:latin typeface="+mj-lt"/>
            </a:endParaRPr>
          </a:p>
        </p:txBody>
      </p:sp>
      <p:cxnSp>
        <p:nvCxnSpPr>
          <p:cNvPr id="9" name="Straight Connector 8"/>
          <p:cNvCxnSpPr/>
          <p:nvPr/>
        </p:nvCxnSpPr>
        <p:spPr>
          <a:xfrm>
            <a:off x="4992414" y="2752162"/>
            <a:ext cx="6210300" cy="0"/>
          </a:xfrm>
          <a:prstGeom prst="line">
            <a:avLst/>
          </a:prstGeom>
          <a:ln w="101600">
            <a:solidFill>
              <a:srgbClr val="CB5F81"/>
            </a:solidFill>
          </a:ln>
        </p:spPr>
        <p:style>
          <a:lnRef idx="1">
            <a:schemeClr val="accent1"/>
          </a:lnRef>
          <a:fillRef idx="0">
            <a:schemeClr val="accent1"/>
          </a:fillRef>
          <a:effectRef idx="0">
            <a:schemeClr val="accent1"/>
          </a:effectRef>
          <a:fontRef idx="minor">
            <a:schemeClr val="tx1"/>
          </a:fontRef>
        </p:style>
      </p:cxnSp>
      <p:pic>
        <p:nvPicPr>
          <p:cNvPr id="10" name="Image 9" descr="Une image contenant signe&#10;&#10;Description générée automatiquement">
            <a:extLst>
              <a:ext uri="{FF2B5EF4-FFF2-40B4-BE49-F238E27FC236}">
                <a16:creationId xmlns:a16="http://schemas.microsoft.com/office/drawing/2014/main" id="{0A6B7F5E-E8E1-A048-B5E3-D86A3B75C6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4858" y="10003"/>
            <a:ext cx="805483" cy="805483"/>
          </a:xfrm>
          <a:prstGeom prst="rect">
            <a:avLst/>
          </a:prstGeom>
        </p:spPr>
      </p:pic>
      <p:sp>
        <p:nvSpPr>
          <p:cNvPr id="11" name="TextBox 6"/>
          <p:cNvSpPr txBox="1"/>
          <p:nvPr/>
        </p:nvSpPr>
        <p:spPr>
          <a:xfrm>
            <a:off x="4992414" y="2237665"/>
            <a:ext cx="9829553" cy="480131"/>
          </a:xfrm>
          <a:prstGeom prst="rect">
            <a:avLst/>
          </a:prstGeom>
          <a:noFill/>
        </p:spPr>
        <p:txBody>
          <a:bodyPr wrap="square" lIns="0" rIns="0" rtlCol="0">
            <a:spAutoFit/>
          </a:bodyPr>
          <a:lstStyle/>
          <a:p>
            <a:pPr>
              <a:lnSpc>
                <a:spcPct val="90000"/>
              </a:lnSpc>
            </a:pPr>
            <a:r>
              <a:rPr lang="en-US" sz="2800" dirty="0" smtClean="0">
                <a:solidFill>
                  <a:srgbClr val="CB5F81"/>
                </a:solidFill>
                <a:latin typeface="+mj-lt"/>
              </a:rPr>
              <a:t>5000 </a:t>
            </a:r>
            <a:r>
              <a:rPr lang="en-US" sz="2800" dirty="0" err="1" smtClean="0">
                <a:solidFill>
                  <a:srgbClr val="CB5F81"/>
                </a:solidFill>
                <a:latin typeface="+mj-lt"/>
              </a:rPr>
              <a:t>néo-bacheliers</a:t>
            </a:r>
            <a:r>
              <a:rPr lang="en-US" sz="2800" dirty="0" smtClean="0">
                <a:solidFill>
                  <a:srgbClr val="CB5F81"/>
                </a:solidFill>
                <a:latin typeface="+mj-lt"/>
              </a:rPr>
              <a:t> </a:t>
            </a:r>
            <a:r>
              <a:rPr lang="en-US" sz="2800" dirty="0" err="1" smtClean="0">
                <a:solidFill>
                  <a:srgbClr val="CB5F81"/>
                </a:solidFill>
                <a:latin typeface="+mj-lt"/>
              </a:rPr>
              <a:t>très</a:t>
            </a:r>
            <a:r>
              <a:rPr lang="en-US" sz="2800" dirty="0" smtClean="0">
                <a:solidFill>
                  <a:srgbClr val="CB5F81"/>
                </a:solidFill>
                <a:latin typeface="+mj-lt"/>
              </a:rPr>
              <a:t> </a:t>
            </a:r>
            <a:r>
              <a:rPr lang="en-US" sz="2800" i="1" dirty="0" err="1" smtClean="0">
                <a:solidFill>
                  <a:srgbClr val="CB5F81"/>
                </a:solidFill>
                <a:latin typeface="+mj-lt"/>
              </a:rPr>
              <a:t>connectés</a:t>
            </a:r>
            <a:endParaRPr lang="en-US" sz="2800" i="1" dirty="0">
              <a:solidFill>
                <a:srgbClr val="CB5F81"/>
              </a:solidFill>
              <a:latin typeface="+mj-lt"/>
            </a:endParaRPr>
          </a:p>
        </p:txBody>
      </p:sp>
      <p:sp>
        <p:nvSpPr>
          <p:cNvPr id="8" name="TextBox 6"/>
          <p:cNvSpPr txBox="1"/>
          <p:nvPr/>
        </p:nvSpPr>
        <p:spPr>
          <a:xfrm>
            <a:off x="737878" y="3215885"/>
            <a:ext cx="9829553" cy="480131"/>
          </a:xfrm>
          <a:prstGeom prst="rect">
            <a:avLst/>
          </a:prstGeom>
          <a:noFill/>
        </p:spPr>
        <p:txBody>
          <a:bodyPr wrap="square" lIns="0" rIns="0" rtlCol="0">
            <a:spAutoFit/>
          </a:bodyPr>
          <a:lstStyle/>
          <a:p>
            <a:pPr>
              <a:lnSpc>
                <a:spcPct val="90000"/>
              </a:lnSpc>
            </a:pPr>
            <a:r>
              <a:rPr lang="en-US" sz="2800" dirty="0" smtClean="0">
                <a:solidFill>
                  <a:srgbClr val="496C88"/>
                </a:solidFill>
                <a:latin typeface="+mj-lt"/>
              </a:rPr>
              <a:t>À </a:t>
            </a:r>
            <a:r>
              <a:rPr lang="en-US" sz="2600" dirty="0" smtClean="0">
                <a:solidFill>
                  <a:srgbClr val="496C88"/>
                </a:solidFill>
                <a:latin typeface="+mj-lt"/>
              </a:rPr>
              <a:t>qui             </a:t>
            </a:r>
            <a:r>
              <a:rPr lang="en-US" sz="2600" dirty="0" err="1" smtClean="0">
                <a:solidFill>
                  <a:srgbClr val="496C88"/>
                </a:solidFill>
                <a:latin typeface="+mj-lt"/>
              </a:rPr>
              <a:t>avait</a:t>
            </a:r>
            <a:r>
              <a:rPr lang="en-US" sz="2600" dirty="0" smtClean="0">
                <a:solidFill>
                  <a:srgbClr val="496C88"/>
                </a:solidFill>
                <a:latin typeface="+mj-lt"/>
              </a:rPr>
              <a:t> fait </a:t>
            </a:r>
            <a:r>
              <a:rPr lang="en-US" sz="2600" dirty="0" err="1" smtClean="0">
                <a:solidFill>
                  <a:srgbClr val="496C88"/>
                </a:solidFill>
                <a:latin typeface="+mj-lt"/>
              </a:rPr>
              <a:t>une</a:t>
            </a:r>
            <a:r>
              <a:rPr lang="en-US" sz="2600" dirty="0" smtClean="0">
                <a:solidFill>
                  <a:srgbClr val="496C88"/>
                </a:solidFill>
                <a:latin typeface="+mj-lt"/>
              </a:rPr>
              <a:t> </a:t>
            </a:r>
            <a:r>
              <a:rPr lang="en-US" sz="2600" dirty="0" err="1" smtClean="0">
                <a:solidFill>
                  <a:srgbClr val="496C88"/>
                </a:solidFill>
                <a:latin typeface="+mj-lt"/>
              </a:rPr>
              <a:t>promesse</a:t>
            </a:r>
            <a:r>
              <a:rPr lang="en-US" sz="2600" dirty="0" smtClean="0">
                <a:solidFill>
                  <a:srgbClr val="496C88"/>
                </a:solidFill>
                <a:latin typeface="+mj-lt"/>
              </a:rPr>
              <a:t>: </a:t>
            </a:r>
            <a:endParaRPr lang="en-US" sz="2600" dirty="0">
              <a:solidFill>
                <a:srgbClr val="496C88"/>
              </a:solidFill>
              <a:latin typeface="+mj-lt"/>
            </a:endParaRPr>
          </a:p>
        </p:txBody>
      </p:sp>
      <p:pic>
        <p:nvPicPr>
          <p:cNvPr id="4" name="Image 3"/>
          <p:cNvPicPr>
            <a:picLocks noChangeAspect="1"/>
          </p:cNvPicPr>
          <p:nvPr/>
        </p:nvPicPr>
        <p:blipFill>
          <a:blip r:embed="rId4"/>
          <a:stretch>
            <a:fillRect/>
          </a:stretch>
        </p:blipFill>
        <p:spPr>
          <a:xfrm>
            <a:off x="1772014" y="3104131"/>
            <a:ext cx="689040" cy="703638"/>
          </a:xfrm>
          <a:prstGeom prst="rect">
            <a:avLst/>
          </a:prstGeom>
        </p:spPr>
      </p:pic>
      <p:sp>
        <p:nvSpPr>
          <p:cNvPr id="12" name="TextBox 6"/>
          <p:cNvSpPr txBox="1"/>
          <p:nvPr/>
        </p:nvSpPr>
        <p:spPr>
          <a:xfrm>
            <a:off x="6327058" y="3721109"/>
            <a:ext cx="4950541" cy="1754326"/>
          </a:xfrm>
          <a:prstGeom prst="rect">
            <a:avLst/>
          </a:prstGeom>
          <a:noFill/>
        </p:spPr>
        <p:txBody>
          <a:bodyPr wrap="square" lIns="0" rIns="0" rtlCol="0">
            <a:spAutoFit/>
          </a:bodyPr>
          <a:lstStyle/>
          <a:p>
            <a:pPr>
              <a:lnSpc>
                <a:spcPct val="90000"/>
              </a:lnSpc>
            </a:pPr>
            <a:r>
              <a:rPr lang="en-US" sz="4000" dirty="0" smtClean="0">
                <a:solidFill>
                  <a:srgbClr val="496C88"/>
                </a:solidFill>
                <a:latin typeface="French Script MT" panose="03020402040607040605" pitchFamily="66" charset="0"/>
              </a:rPr>
              <a:t>“</a:t>
            </a:r>
            <a:r>
              <a:rPr lang="en-US" sz="4000" dirty="0" err="1" smtClean="0">
                <a:solidFill>
                  <a:srgbClr val="496C88"/>
                </a:solidFill>
                <a:latin typeface="French Script MT" panose="03020402040607040605" pitchFamily="66" charset="0"/>
              </a:rPr>
              <a:t>Trouver</a:t>
            </a:r>
            <a:r>
              <a:rPr lang="en-US" sz="4000" dirty="0" smtClean="0">
                <a:solidFill>
                  <a:srgbClr val="496C88"/>
                </a:solidFill>
                <a:latin typeface="French Script MT" panose="03020402040607040605" pitchFamily="66" charset="0"/>
              </a:rPr>
              <a:t> </a:t>
            </a:r>
            <a:r>
              <a:rPr lang="en-US" sz="4000" dirty="0" err="1" smtClean="0">
                <a:solidFill>
                  <a:srgbClr val="496C88"/>
                </a:solidFill>
                <a:latin typeface="French Script MT" panose="03020402040607040605" pitchFamily="66" charset="0"/>
              </a:rPr>
              <a:t>l’information</a:t>
            </a:r>
            <a:r>
              <a:rPr lang="en-US" sz="4000" dirty="0" smtClean="0">
                <a:solidFill>
                  <a:srgbClr val="496C88"/>
                </a:solidFill>
                <a:latin typeface="French Script MT" panose="03020402040607040605" pitchFamily="66" charset="0"/>
              </a:rPr>
              <a:t> </a:t>
            </a:r>
            <a:r>
              <a:rPr lang="en-US" sz="4000" dirty="0" err="1" smtClean="0">
                <a:solidFill>
                  <a:srgbClr val="496C88"/>
                </a:solidFill>
                <a:latin typeface="French Script MT" panose="03020402040607040605" pitchFamily="66" charset="0"/>
              </a:rPr>
              <a:t>dont</a:t>
            </a:r>
            <a:r>
              <a:rPr lang="en-US" sz="4000" dirty="0" smtClean="0">
                <a:solidFill>
                  <a:srgbClr val="496C88"/>
                </a:solidFill>
                <a:latin typeface="French Script MT" panose="03020402040607040605" pitchFamily="66" charset="0"/>
              </a:rPr>
              <a:t> </a:t>
            </a:r>
            <a:r>
              <a:rPr lang="en-US" sz="4000" dirty="0" err="1" smtClean="0">
                <a:solidFill>
                  <a:srgbClr val="496C88"/>
                </a:solidFill>
                <a:latin typeface="French Script MT" panose="03020402040607040605" pitchFamily="66" charset="0"/>
              </a:rPr>
              <a:t>tu</a:t>
            </a:r>
            <a:r>
              <a:rPr lang="en-US" sz="4000" dirty="0" smtClean="0">
                <a:solidFill>
                  <a:srgbClr val="496C88"/>
                </a:solidFill>
                <a:latin typeface="French Script MT" panose="03020402040607040605" pitchFamily="66" charset="0"/>
              </a:rPr>
              <a:t> as </a:t>
            </a:r>
            <a:r>
              <a:rPr lang="en-US" sz="4000" dirty="0" err="1" smtClean="0">
                <a:solidFill>
                  <a:srgbClr val="496C88"/>
                </a:solidFill>
                <a:latin typeface="French Script MT" panose="03020402040607040605" pitchFamily="66" charset="0"/>
              </a:rPr>
              <a:t>besoin</a:t>
            </a:r>
            <a:r>
              <a:rPr lang="en-US" sz="4000" dirty="0" smtClean="0">
                <a:solidFill>
                  <a:srgbClr val="496C88"/>
                </a:solidFill>
                <a:latin typeface="French Script MT" panose="03020402040607040605" pitchFamily="66" charset="0"/>
              </a:rPr>
              <a:t> sera facile, </a:t>
            </a:r>
            <a:r>
              <a:rPr lang="en-US" sz="4000" dirty="0" err="1" smtClean="0">
                <a:solidFill>
                  <a:srgbClr val="496C88"/>
                </a:solidFill>
                <a:latin typeface="French Script MT" panose="03020402040607040605" pitchFamily="66" charset="0"/>
              </a:rPr>
              <a:t>gratuit</a:t>
            </a:r>
            <a:r>
              <a:rPr lang="en-US" sz="4000" dirty="0" smtClean="0">
                <a:solidFill>
                  <a:srgbClr val="496C88"/>
                </a:solidFill>
                <a:latin typeface="French Script MT" panose="03020402040607040605" pitchFamily="66" charset="0"/>
              </a:rPr>
              <a:t>, </a:t>
            </a:r>
            <a:r>
              <a:rPr lang="en-US" sz="4000" dirty="0" err="1" smtClean="0">
                <a:solidFill>
                  <a:srgbClr val="496C88"/>
                </a:solidFill>
                <a:latin typeface="French Script MT" panose="03020402040607040605" pitchFamily="66" charset="0"/>
              </a:rPr>
              <a:t>rapide</a:t>
            </a:r>
            <a:r>
              <a:rPr lang="en-US" sz="4000" dirty="0" smtClean="0">
                <a:solidFill>
                  <a:srgbClr val="496C88"/>
                </a:solidFill>
                <a:latin typeface="French Script MT" panose="03020402040607040605" pitchFamily="66" charset="0"/>
              </a:rPr>
              <a:t>, </a:t>
            </a:r>
            <a:r>
              <a:rPr lang="en-US" sz="4000" dirty="0" err="1" smtClean="0">
                <a:solidFill>
                  <a:srgbClr val="496C88"/>
                </a:solidFill>
                <a:latin typeface="French Script MT" panose="03020402040607040605" pitchFamily="66" charset="0"/>
              </a:rPr>
              <a:t>immédiatement</a:t>
            </a:r>
            <a:r>
              <a:rPr lang="en-US" sz="4000" dirty="0" smtClean="0">
                <a:solidFill>
                  <a:srgbClr val="496C88"/>
                </a:solidFill>
                <a:latin typeface="French Script MT" panose="03020402040607040605" pitchFamily="66" charset="0"/>
              </a:rPr>
              <a:t> pertinent</a:t>
            </a:r>
            <a:r>
              <a:rPr lang="en-US" sz="3600" dirty="0" smtClean="0">
                <a:solidFill>
                  <a:srgbClr val="496C88"/>
                </a:solidFill>
                <a:latin typeface="French Script MT" panose="03020402040607040605" pitchFamily="66" charset="0"/>
              </a:rPr>
              <a:t>”</a:t>
            </a:r>
            <a:endParaRPr lang="en-US" sz="3600" dirty="0">
              <a:solidFill>
                <a:srgbClr val="496C88"/>
              </a:solidFill>
              <a:latin typeface="French Script MT" panose="03020402040607040605" pitchFamily="66" charset="0"/>
            </a:endParaRPr>
          </a:p>
        </p:txBody>
      </p:sp>
      <p:sp>
        <p:nvSpPr>
          <p:cNvPr id="13" name="Bulle ronde 12"/>
          <p:cNvSpPr/>
          <p:nvPr/>
        </p:nvSpPr>
        <p:spPr>
          <a:xfrm rot="5400000">
            <a:off x="6931305" y="1701640"/>
            <a:ext cx="3470386" cy="6027685"/>
          </a:xfrm>
          <a:prstGeom prst="wedgeEllipseCallout">
            <a:avLst/>
          </a:prstGeom>
          <a:noFill/>
          <a:ln>
            <a:solidFill>
              <a:srgbClr val="496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a:picLocks noChangeAspect="1"/>
          </p:cNvPicPr>
          <p:nvPr/>
        </p:nvPicPr>
        <p:blipFill>
          <a:blip r:embed="rId5"/>
          <a:stretch>
            <a:fillRect/>
          </a:stretch>
        </p:blipFill>
        <p:spPr>
          <a:xfrm>
            <a:off x="6012056" y="35357"/>
            <a:ext cx="3963217" cy="2185125"/>
          </a:xfrm>
          <a:prstGeom prst="rect">
            <a:avLst/>
          </a:prstGeom>
        </p:spPr>
      </p:pic>
    </p:spTree>
    <p:extLst>
      <p:ext uri="{BB962C8B-B14F-4D97-AF65-F5344CB8AC3E}">
        <p14:creationId xmlns:p14="http://schemas.microsoft.com/office/powerpoint/2010/main" val="179652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399" y="1093646"/>
            <a:ext cx="8244349" cy="701731"/>
          </a:xfrm>
          <a:prstGeom prst="rect">
            <a:avLst/>
          </a:prstGeom>
          <a:noFill/>
        </p:spPr>
        <p:txBody>
          <a:bodyPr wrap="square" lIns="0" rIns="0" rtlCol="0">
            <a:spAutoFit/>
          </a:bodyPr>
          <a:lstStyle/>
          <a:p>
            <a:pPr>
              <a:lnSpc>
                <a:spcPct val="90000"/>
              </a:lnSpc>
            </a:pPr>
            <a:r>
              <a:rPr lang="en-US" sz="4400" dirty="0" smtClean="0">
                <a:solidFill>
                  <a:srgbClr val="433F60"/>
                </a:solidFill>
                <a:latin typeface="+mj-lt"/>
              </a:rPr>
              <a:t>Il </a:t>
            </a:r>
            <a:r>
              <a:rPr lang="en-US" sz="4400" dirty="0" err="1" smtClean="0">
                <a:solidFill>
                  <a:srgbClr val="433F60"/>
                </a:solidFill>
                <a:latin typeface="+mj-lt"/>
              </a:rPr>
              <a:t>était</a:t>
            </a:r>
            <a:r>
              <a:rPr lang="en-US" sz="4400" dirty="0" smtClean="0">
                <a:solidFill>
                  <a:srgbClr val="433F60"/>
                </a:solidFill>
                <a:latin typeface="+mj-lt"/>
              </a:rPr>
              <a:t> </a:t>
            </a:r>
            <a:r>
              <a:rPr lang="en-US" sz="4400" dirty="0" err="1" smtClean="0">
                <a:solidFill>
                  <a:srgbClr val="433F60"/>
                </a:solidFill>
                <a:latin typeface="+mj-lt"/>
              </a:rPr>
              <a:t>une</a:t>
            </a:r>
            <a:r>
              <a:rPr lang="en-US" sz="4400" dirty="0" smtClean="0">
                <a:solidFill>
                  <a:srgbClr val="433F60"/>
                </a:solidFill>
                <a:latin typeface="+mj-lt"/>
              </a:rPr>
              <a:t> </a:t>
            </a:r>
            <a:r>
              <a:rPr lang="en-US" sz="4400" dirty="0" err="1" smtClean="0">
                <a:solidFill>
                  <a:srgbClr val="433F60"/>
                </a:solidFill>
                <a:latin typeface="+mj-lt"/>
              </a:rPr>
              <a:t>fois</a:t>
            </a:r>
            <a:r>
              <a:rPr lang="en-US" sz="4400" dirty="0" smtClean="0">
                <a:solidFill>
                  <a:srgbClr val="433F60"/>
                </a:solidFill>
                <a:latin typeface="+mj-lt"/>
              </a:rPr>
              <a:t> un </a:t>
            </a:r>
            <a:r>
              <a:rPr lang="en-US" sz="4400" dirty="0" err="1" smtClean="0">
                <a:solidFill>
                  <a:srgbClr val="433F60"/>
                </a:solidFill>
                <a:latin typeface="+mj-lt"/>
              </a:rPr>
              <a:t>bibliothécaire</a:t>
            </a:r>
            <a:endParaRPr lang="en-US" sz="4400" dirty="0">
              <a:solidFill>
                <a:srgbClr val="CB5F81"/>
              </a:solidFill>
              <a:latin typeface="+mj-lt"/>
            </a:endParaRPr>
          </a:p>
        </p:txBody>
      </p:sp>
      <p:cxnSp>
        <p:nvCxnSpPr>
          <p:cNvPr id="9" name="Straight Connector 8"/>
          <p:cNvCxnSpPr/>
          <p:nvPr/>
        </p:nvCxnSpPr>
        <p:spPr>
          <a:xfrm>
            <a:off x="5067300" y="3683187"/>
            <a:ext cx="6210300" cy="0"/>
          </a:xfrm>
          <a:prstGeom prst="line">
            <a:avLst/>
          </a:prstGeom>
          <a:ln w="101600">
            <a:solidFill>
              <a:srgbClr val="CB5F81"/>
            </a:solidFill>
          </a:ln>
        </p:spPr>
        <p:style>
          <a:lnRef idx="1">
            <a:schemeClr val="accent1"/>
          </a:lnRef>
          <a:fillRef idx="0">
            <a:schemeClr val="accent1"/>
          </a:fillRef>
          <a:effectRef idx="0">
            <a:schemeClr val="accent1"/>
          </a:effectRef>
          <a:fontRef idx="minor">
            <a:schemeClr val="tx1"/>
          </a:fontRef>
        </p:style>
      </p:cxnSp>
      <p:pic>
        <p:nvPicPr>
          <p:cNvPr id="10" name="Image 9" descr="Une image contenant signe&#10;&#10;Description générée automatiquement">
            <a:extLst>
              <a:ext uri="{FF2B5EF4-FFF2-40B4-BE49-F238E27FC236}">
                <a16:creationId xmlns:a16="http://schemas.microsoft.com/office/drawing/2014/main" id="{0A6B7F5E-E8E1-A048-B5E3-D86A3B75C6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4858" y="10003"/>
            <a:ext cx="805483" cy="805483"/>
          </a:xfrm>
          <a:prstGeom prst="rect">
            <a:avLst/>
          </a:prstGeom>
        </p:spPr>
      </p:pic>
      <p:sp>
        <p:nvSpPr>
          <p:cNvPr id="11" name="TextBox 6"/>
          <p:cNvSpPr txBox="1"/>
          <p:nvPr/>
        </p:nvSpPr>
        <p:spPr>
          <a:xfrm>
            <a:off x="3832672" y="2428356"/>
            <a:ext cx="10216056" cy="480131"/>
          </a:xfrm>
          <a:prstGeom prst="rect">
            <a:avLst/>
          </a:prstGeom>
          <a:noFill/>
        </p:spPr>
        <p:txBody>
          <a:bodyPr wrap="square" lIns="0" rIns="0" rtlCol="0">
            <a:spAutoFit/>
          </a:bodyPr>
          <a:lstStyle/>
          <a:p>
            <a:pPr>
              <a:lnSpc>
                <a:spcPct val="90000"/>
              </a:lnSpc>
            </a:pPr>
            <a:r>
              <a:rPr lang="en-US" sz="2800" dirty="0" smtClean="0">
                <a:solidFill>
                  <a:srgbClr val="433F60"/>
                </a:solidFill>
                <a:latin typeface="+mj-lt"/>
              </a:rPr>
              <a:t>…</a:t>
            </a:r>
            <a:r>
              <a:rPr lang="en-US" sz="2800" dirty="0" err="1" smtClean="0">
                <a:solidFill>
                  <a:srgbClr val="433F60"/>
                </a:solidFill>
                <a:latin typeface="+mj-lt"/>
              </a:rPr>
              <a:t>dans</a:t>
            </a:r>
            <a:r>
              <a:rPr lang="en-US" sz="2800" dirty="0" smtClean="0">
                <a:solidFill>
                  <a:srgbClr val="433F60"/>
                </a:solidFill>
                <a:latin typeface="+mj-lt"/>
              </a:rPr>
              <a:t> un métier “</a:t>
            </a:r>
            <a:r>
              <a:rPr lang="en-US" sz="2800" dirty="0" err="1" smtClean="0">
                <a:solidFill>
                  <a:srgbClr val="433F60"/>
                </a:solidFill>
                <a:latin typeface="+mj-lt"/>
              </a:rPr>
              <a:t>en</a:t>
            </a:r>
            <a:r>
              <a:rPr lang="en-US" sz="2800" dirty="0" smtClean="0">
                <a:solidFill>
                  <a:srgbClr val="433F60"/>
                </a:solidFill>
                <a:latin typeface="+mj-lt"/>
              </a:rPr>
              <a:t> transition” </a:t>
            </a:r>
            <a:r>
              <a:rPr lang="en-US" sz="2800" dirty="0" err="1" smtClean="0">
                <a:solidFill>
                  <a:srgbClr val="433F60"/>
                </a:solidFill>
                <a:latin typeface="+mj-lt"/>
              </a:rPr>
              <a:t>numérique</a:t>
            </a:r>
            <a:endParaRPr lang="en-US" sz="2800" dirty="0">
              <a:solidFill>
                <a:srgbClr val="433F60"/>
              </a:solidFill>
              <a:latin typeface="+mj-lt"/>
            </a:endParaRPr>
          </a:p>
        </p:txBody>
      </p:sp>
      <p:sp>
        <p:nvSpPr>
          <p:cNvPr id="12" name="TextBox 15"/>
          <p:cNvSpPr txBox="1"/>
          <p:nvPr/>
        </p:nvSpPr>
        <p:spPr>
          <a:xfrm>
            <a:off x="3009900" y="3834851"/>
            <a:ext cx="2057400" cy="313932"/>
          </a:xfrm>
          <a:prstGeom prst="rect">
            <a:avLst/>
          </a:prstGeom>
          <a:noFill/>
        </p:spPr>
        <p:txBody>
          <a:bodyPr wrap="square" lIns="0" rIns="0" rtlCol="0">
            <a:spAutoFit/>
          </a:bodyPr>
          <a:lstStyle/>
          <a:p>
            <a:pPr algn="r">
              <a:lnSpc>
                <a:spcPct val="90000"/>
              </a:lnSpc>
            </a:pPr>
            <a:r>
              <a:rPr lang="fr-FR" sz="1600" b="1" dirty="0" smtClean="0">
                <a:solidFill>
                  <a:srgbClr val="CB5F81"/>
                </a:solidFill>
                <a:latin typeface="Montserrat ExtraBold" pitchFamily="2" charset="77"/>
                <a:ea typeface="Montserrat" charset="0"/>
                <a:cs typeface="Montserrat" charset="0"/>
              </a:rPr>
              <a:t>Espaces</a:t>
            </a:r>
            <a:endParaRPr lang="fr-FR" sz="1600" dirty="0">
              <a:solidFill>
                <a:srgbClr val="496C88"/>
              </a:solidFill>
              <a:latin typeface="Montserrat" charset="0"/>
              <a:ea typeface="Montserrat" charset="0"/>
              <a:cs typeface="Montserrat" charset="0"/>
            </a:endParaRPr>
          </a:p>
        </p:txBody>
      </p:sp>
      <p:sp>
        <p:nvSpPr>
          <p:cNvPr id="13" name="TextBox 15"/>
          <p:cNvSpPr txBox="1"/>
          <p:nvPr/>
        </p:nvSpPr>
        <p:spPr>
          <a:xfrm>
            <a:off x="-310141" y="3871778"/>
            <a:ext cx="2057400" cy="313932"/>
          </a:xfrm>
          <a:prstGeom prst="rect">
            <a:avLst/>
          </a:prstGeom>
          <a:noFill/>
        </p:spPr>
        <p:txBody>
          <a:bodyPr wrap="square" lIns="0" rIns="0" rtlCol="0">
            <a:spAutoFit/>
          </a:bodyPr>
          <a:lstStyle/>
          <a:p>
            <a:pPr algn="r">
              <a:lnSpc>
                <a:spcPct val="90000"/>
              </a:lnSpc>
            </a:pPr>
            <a:r>
              <a:rPr lang="fr-FR" sz="1600" b="1" dirty="0" smtClean="0">
                <a:solidFill>
                  <a:srgbClr val="CB5F81"/>
                </a:solidFill>
                <a:latin typeface="Montserrat ExtraBold" pitchFamily="2" charset="77"/>
                <a:ea typeface="Montserrat" charset="0"/>
                <a:cs typeface="Montserrat" charset="0"/>
              </a:rPr>
              <a:t>Services</a:t>
            </a:r>
            <a:endParaRPr lang="fr-FR" sz="1600" dirty="0">
              <a:solidFill>
                <a:srgbClr val="496C88"/>
              </a:solidFill>
              <a:latin typeface="Montserrat" charset="0"/>
              <a:ea typeface="Montserrat" charset="0"/>
              <a:cs typeface="Montserrat" charset="0"/>
            </a:endParaRPr>
          </a:p>
        </p:txBody>
      </p:sp>
      <p:sp>
        <p:nvSpPr>
          <p:cNvPr id="14" name="TextBox 15"/>
          <p:cNvSpPr txBox="1"/>
          <p:nvPr/>
        </p:nvSpPr>
        <p:spPr>
          <a:xfrm>
            <a:off x="7336095" y="3871778"/>
            <a:ext cx="2057400" cy="313932"/>
          </a:xfrm>
          <a:prstGeom prst="rect">
            <a:avLst/>
          </a:prstGeom>
          <a:noFill/>
        </p:spPr>
        <p:txBody>
          <a:bodyPr wrap="square" lIns="0" rIns="0" rtlCol="0">
            <a:spAutoFit/>
          </a:bodyPr>
          <a:lstStyle/>
          <a:p>
            <a:pPr algn="r">
              <a:lnSpc>
                <a:spcPct val="90000"/>
              </a:lnSpc>
            </a:pPr>
            <a:r>
              <a:rPr lang="fr-FR" sz="1600" b="1" dirty="0" smtClean="0">
                <a:solidFill>
                  <a:srgbClr val="CB5F81"/>
                </a:solidFill>
                <a:latin typeface="Montserrat ExtraBold" pitchFamily="2" charset="77"/>
                <a:ea typeface="Montserrat" charset="0"/>
                <a:cs typeface="Montserrat" charset="0"/>
              </a:rPr>
              <a:t>Collections</a:t>
            </a:r>
            <a:endParaRPr lang="fr-FR" sz="1600" dirty="0">
              <a:solidFill>
                <a:srgbClr val="496C88"/>
              </a:solidFill>
              <a:latin typeface="Montserrat" charset="0"/>
              <a:ea typeface="Montserrat" charset="0"/>
              <a:cs typeface="Montserrat" charset="0"/>
            </a:endParaRPr>
          </a:p>
        </p:txBody>
      </p:sp>
      <p:pic>
        <p:nvPicPr>
          <p:cNvPr id="15" name="Image 14"/>
          <p:cNvPicPr>
            <a:picLocks noChangeAspect="1"/>
          </p:cNvPicPr>
          <p:nvPr/>
        </p:nvPicPr>
        <p:blipFill rotWithShape="1">
          <a:blip r:embed="rId4"/>
          <a:srcRect l="48627" t="-6717"/>
          <a:stretch/>
        </p:blipFill>
        <p:spPr>
          <a:xfrm>
            <a:off x="526422" y="4183923"/>
            <a:ext cx="2788952" cy="667020"/>
          </a:xfrm>
          <a:prstGeom prst="rect">
            <a:avLst/>
          </a:prstGeom>
        </p:spPr>
      </p:pic>
      <p:pic>
        <p:nvPicPr>
          <p:cNvPr id="20" name="Image 1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367901" y="4250965"/>
            <a:ext cx="2679290" cy="2009468"/>
          </a:xfrm>
          <a:prstGeom prst="rect">
            <a:avLst/>
          </a:prstGeom>
        </p:spPr>
      </p:pic>
      <p:pic>
        <p:nvPicPr>
          <p:cNvPr id="21" name="Image 20"/>
          <p:cNvPicPr>
            <a:picLocks noChangeAspect="1"/>
          </p:cNvPicPr>
          <p:nvPr/>
        </p:nvPicPr>
        <p:blipFill>
          <a:blip r:embed="rId6"/>
          <a:stretch>
            <a:fillRect/>
          </a:stretch>
        </p:blipFill>
        <p:spPr>
          <a:xfrm>
            <a:off x="526422" y="5688933"/>
            <a:ext cx="1552575" cy="571500"/>
          </a:xfrm>
          <a:prstGeom prst="rect">
            <a:avLst/>
          </a:prstGeom>
        </p:spPr>
      </p:pic>
      <p:pic>
        <p:nvPicPr>
          <p:cNvPr id="22" name="Image 21"/>
          <p:cNvPicPr>
            <a:picLocks noChangeAspect="1"/>
          </p:cNvPicPr>
          <p:nvPr/>
        </p:nvPicPr>
        <p:blipFill>
          <a:blip r:embed="rId7"/>
          <a:stretch>
            <a:fillRect/>
          </a:stretch>
        </p:blipFill>
        <p:spPr>
          <a:xfrm>
            <a:off x="472994" y="5118059"/>
            <a:ext cx="2450589" cy="303758"/>
          </a:xfrm>
          <a:prstGeom prst="rect">
            <a:avLst/>
          </a:prstGeom>
        </p:spPr>
      </p:pic>
      <p:pic>
        <p:nvPicPr>
          <p:cNvPr id="28" name="Image 2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345632" y="4521357"/>
            <a:ext cx="1287368" cy="1739076"/>
          </a:xfrm>
          <a:prstGeom prst="rect">
            <a:avLst/>
          </a:prstGeom>
        </p:spPr>
      </p:pic>
      <p:pic>
        <p:nvPicPr>
          <p:cNvPr id="29" name="Image 28"/>
          <p:cNvPicPr>
            <a:picLocks noChangeAspect="1"/>
          </p:cNvPicPr>
          <p:nvPr/>
        </p:nvPicPr>
        <p:blipFill>
          <a:blip r:embed="rId9"/>
          <a:stretch>
            <a:fillRect/>
          </a:stretch>
        </p:blipFill>
        <p:spPr>
          <a:xfrm>
            <a:off x="8663448" y="5855502"/>
            <a:ext cx="990600" cy="409575"/>
          </a:xfrm>
          <a:prstGeom prst="rect">
            <a:avLst/>
          </a:prstGeom>
        </p:spPr>
      </p:pic>
      <p:pic>
        <p:nvPicPr>
          <p:cNvPr id="30" name="Image 29"/>
          <p:cNvPicPr>
            <a:picLocks noChangeAspect="1"/>
          </p:cNvPicPr>
          <p:nvPr/>
        </p:nvPicPr>
        <p:blipFill>
          <a:blip r:embed="rId10"/>
          <a:stretch>
            <a:fillRect/>
          </a:stretch>
        </p:blipFill>
        <p:spPr>
          <a:xfrm>
            <a:off x="9773798" y="5792856"/>
            <a:ext cx="1101060" cy="363653"/>
          </a:xfrm>
          <a:prstGeom prst="rect">
            <a:avLst/>
          </a:prstGeom>
        </p:spPr>
      </p:pic>
      <p:pic>
        <p:nvPicPr>
          <p:cNvPr id="31" name="Image 30"/>
          <p:cNvPicPr>
            <a:picLocks noChangeAspect="1"/>
          </p:cNvPicPr>
          <p:nvPr/>
        </p:nvPicPr>
        <p:blipFill>
          <a:blip r:embed="rId11"/>
          <a:stretch>
            <a:fillRect/>
          </a:stretch>
        </p:blipFill>
        <p:spPr>
          <a:xfrm>
            <a:off x="10658958" y="5410097"/>
            <a:ext cx="1237281" cy="347985"/>
          </a:xfrm>
          <a:prstGeom prst="rect">
            <a:avLst/>
          </a:prstGeom>
        </p:spPr>
      </p:pic>
      <p:pic>
        <p:nvPicPr>
          <p:cNvPr id="32" name="Image 31"/>
          <p:cNvPicPr>
            <a:picLocks noChangeAspect="1"/>
          </p:cNvPicPr>
          <p:nvPr/>
        </p:nvPicPr>
        <p:blipFill>
          <a:blip r:embed="rId12"/>
          <a:stretch>
            <a:fillRect/>
          </a:stretch>
        </p:blipFill>
        <p:spPr>
          <a:xfrm>
            <a:off x="8752750" y="5390895"/>
            <a:ext cx="1171575" cy="438150"/>
          </a:xfrm>
          <a:prstGeom prst="rect">
            <a:avLst/>
          </a:prstGeom>
        </p:spPr>
      </p:pic>
      <p:pic>
        <p:nvPicPr>
          <p:cNvPr id="33" name="Image 32"/>
          <p:cNvPicPr>
            <a:picLocks noChangeAspect="1"/>
          </p:cNvPicPr>
          <p:nvPr/>
        </p:nvPicPr>
        <p:blipFill>
          <a:blip r:embed="rId13"/>
          <a:stretch>
            <a:fillRect/>
          </a:stretch>
        </p:blipFill>
        <p:spPr>
          <a:xfrm>
            <a:off x="9055357" y="4914732"/>
            <a:ext cx="876084" cy="456551"/>
          </a:xfrm>
          <a:prstGeom prst="rect">
            <a:avLst/>
          </a:prstGeom>
        </p:spPr>
      </p:pic>
      <p:pic>
        <p:nvPicPr>
          <p:cNvPr id="34" name="Image 33"/>
          <p:cNvPicPr>
            <a:picLocks noChangeAspect="1"/>
          </p:cNvPicPr>
          <p:nvPr/>
        </p:nvPicPr>
        <p:blipFill>
          <a:blip r:embed="rId14"/>
          <a:stretch>
            <a:fillRect/>
          </a:stretch>
        </p:blipFill>
        <p:spPr>
          <a:xfrm>
            <a:off x="11134239" y="4635396"/>
            <a:ext cx="650786" cy="603031"/>
          </a:xfrm>
          <a:prstGeom prst="rect">
            <a:avLst/>
          </a:prstGeom>
        </p:spPr>
      </p:pic>
      <p:pic>
        <p:nvPicPr>
          <p:cNvPr id="35" name="Image 34"/>
          <p:cNvPicPr>
            <a:picLocks noChangeAspect="1"/>
          </p:cNvPicPr>
          <p:nvPr/>
        </p:nvPicPr>
        <p:blipFill>
          <a:blip r:embed="rId15"/>
          <a:stretch>
            <a:fillRect/>
          </a:stretch>
        </p:blipFill>
        <p:spPr>
          <a:xfrm>
            <a:off x="8364795" y="4344916"/>
            <a:ext cx="1219200" cy="466725"/>
          </a:xfrm>
          <a:prstGeom prst="rect">
            <a:avLst/>
          </a:prstGeom>
        </p:spPr>
      </p:pic>
      <p:pic>
        <p:nvPicPr>
          <p:cNvPr id="36" name="Image 35"/>
          <p:cNvPicPr>
            <a:picLocks noChangeAspect="1"/>
          </p:cNvPicPr>
          <p:nvPr/>
        </p:nvPicPr>
        <p:blipFill>
          <a:blip r:embed="rId16"/>
          <a:stretch>
            <a:fillRect/>
          </a:stretch>
        </p:blipFill>
        <p:spPr>
          <a:xfrm>
            <a:off x="9583995" y="4295486"/>
            <a:ext cx="1476375" cy="561975"/>
          </a:xfrm>
          <a:prstGeom prst="rect">
            <a:avLst/>
          </a:prstGeom>
        </p:spPr>
      </p:pic>
      <p:pic>
        <p:nvPicPr>
          <p:cNvPr id="37" name="Image 36"/>
          <p:cNvPicPr>
            <a:picLocks noChangeAspect="1"/>
          </p:cNvPicPr>
          <p:nvPr/>
        </p:nvPicPr>
        <p:blipFill>
          <a:blip r:embed="rId17"/>
          <a:stretch>
            <a:fillRect/>
          </a:stretch>
        </p:blipFill>
        <p:spPr>
          <a:xfrm>
            <a:off x="10344491" y="3806721"/>
            <a:ext cx="1117980" cy="488765"/>
          </a:xfrm>
          <a:prstGeom prst="rect">
            <a:avLst/>
          </a:prstGeom>
        </p:spPr>
      </p:pic>
      <p:pic>
        <p:nvPicPr>
          <p:cNvPr id="38" name="Image 37"/>
          <p:cNvPicPr>
            <a:picLocks noChangeAspect="1"/>
          </p:cNvPicPr>
          <p:nvPr/>
        </p:nvPicPr>
        <p:blipFill>
          <a:blip r:embed="rId18"/>
          <a:stretch>
            <a:fillRect/>
          </a:stretch>
        </p:blipFill>
        <p:spPr>
          <a:xfrm>
            <a:off x="6871126" y="5698301"/>
            <a:ext cx="1821749" cy="622741"/>
          </a:xfrm>
          <a:prstGeom prst="rect">
            <a:avLst/>
          </a:prstGeom>
        </p:spPr>
      </p:pic>
      <p:pic>
        <p:nvPicPr>
          <p:cNvPr id="39" name="Image 38"/>
          <p:cNvPicPr>
            <a:picLocks noChangeAspect="1"/>
          </p:cNvPicPr>
          <p:nvPr/>
        </p:nvPicPr>
        <p:blipFill>
          <a:blip r:embed="rId19"/>
          <a:stretch>
            <a:fillRect/>
          </a:stretch>
        </p:blipFill>
        <p:spPr>
          <a:xfrm>
            <a:off x="7065385" y="4462430"/>
            <a:ext cx="2334067" cy="767141"/>
          </a:xfrm>
          <a:prstGeom prst="rect">
            <a:avLst/>
          </a:prstGeom>
        </p:spPr>
      </p:pic>
      <p:pic>
        <p:nvPicPr>
          <p:cNvPr id="40" name="Image 39"/>
          <p:cNvPicPr>
            <a:picLocks noChangeAspect="1"/>
          </p:cNvPicPr>
          <p:nvPr/>
        </p:nvPicPr>
        <p:blipFill>
          <a:blip r:embed="rId20"/>
          <a:stretch>
            <a:fillRect/>
          </a:stretch>
        </p:blipFill>
        <p:spPr>
          <a:xfrm>
            <a:off x="6955256" y="5128450"/>
            <a:ext cx="1409539" cy="229460"/>
          </a:xfrm>
          <a:prstGeom prst="rect">
            <a:avLst/>
          </a:prstGeom>
        </p:spPr>
      </p:pic>
      <p:pic>
        <p:nvPicPr>
          <p:cNvPr id="41" name="Image 40"/>
          <p:cNvPicPr>
            <a:picLocks noChangeAspect="1"/>
          </p:cNvPicPr>
          <p:nvPr/>
        </p:nvPicPr>
        <p:blipFill>
          <a:blip r:embed="rId21"/>
          <a:stretch>
            <a:fillRect/>
          </a:stretch>
        </p:blipFill>
        <p:spPr>
          <a:xfrm>
            <a:off x="9848011" y="4650801"/>
            <a:ext cx="912987" cy="919956"/>
          </a:xfrm>
          <a:prstGeom prst="rect">
            <a:avLst/>
          </a:prstGeom>
        </p:spPr>
      </p:pic>
      <p:pic>
        <p:nvPicPr>
          <p:cNvPr id="42" name="Image 41"/>
          <p:cNvPicPr>
            <a:picLocks noChangeAspect="1"/>
          </p:cNvPicPr>
          <p:nvPr/>
        </p:nvPicPr>
        <p:blipFill>
          <a:blip r:embed="rId22"/>
          <a:stretch>
            <a:fillRect/>
          </a:stretch>
        </p:blipFill>
        <p:spPr>
          <a:xfrm>
            <a:off x="7065385" y="3904496"/>
            <a:ext cx="1012075" cy="432795"/>
          </a:xfrm>
          <a:prstGeom prst="rect">
            <a:avLst/>
          </a:prstGeom>
        </p:spPr>
      </p:pic>
      <p:pic>
        <p:nvPicPr>
          <p:cNvPr id="43" name="Image 42"/>
          <p:cNvPicPr>
            <a:picLocks noChangeAspect="1"/>
          </p:cNvPicPr>
          <p:nvPr/>
        </p:nvPicPr>
        <p:blipFill>
          <a:blip r:embed="rId23"/>
          <a:stretch>
            <a:fillRect/>
          </a:stretch>
        </p:blipFill>
        <p:spPr>
          <a:xfrm>
            <a:off x="10943435" y="4294700"/>
            <a:ext cx="1032394" cy="290873"/>
          </a:xfrm>
          <a:prstGeom prst="rect">
            <a:avLst/>
          </a:prstGeom>
        </p:spPr>
      </p:pic>
    </p:spTree>
    <p:extLst>
      <p:ext uri="{BB962C8B-B14F-4D97-AF65-F5344CB8AC3E}">
        <p14:creationId xmlns:p14="http://schemas.microsoft.com/office/powerpoint/2010/main" val="15084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208" y="3447239"/>
            <a:ext cx="1885950" cy="942975"/>
          </a:xfrm>
          <a:prstGeom prst="rect">
            <a:avLst/>
          </a:prstGeom>
        </p:spPr>
      </p:pic>
      <p:cxnSp>
        <p:nvCxnSpPr>
          <p:cNvPr id="9" name="Straight Connector 8"/>
          <p:cNvCxnSpPr/>
          <p:nvPr/>
        </p:nvCxnSpPr>
        <p:spPr>
          <a:xfrm>
            <a:off x="8009466" y="5474153"/>
            <a:ext cx="3268133" cy="0"/>
          </a:xfrm>
          <a:prstGeom prst="line">
            <a:avLst/>
          </a:prstGeom>
          <a:ln w="101600">
            <a:solidFill>
              <a:srgbClr val="CB5F8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18479" y="5421283"/>
            <a:ext cx="3268133" cy="0"/>
          </a:xfrm>
          <a:prstGeom prst="line">
            <a:avLst/>
          </a:prstGeom>
          <a:ln w="101600">
            <a:solidFill>
              <a:srgbClr val="CB5F8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76341" y="501554"/>
            <a:ext cx="2057400" cy="313932"/>
          </a:xfrm>
          <a:prstGeom prst="rect">
            <a:avLst/>
          </a:prstGeom>
          <a:noFill/>
        </p:spPr>
        <p:txBody>
          <a:bodyPr wrap="square" lIns="0" rIns="0" rtlCol="0">
            <a:spAutoFit/>
          </a:bodyPr>
          <a:lstStyle/>
          <a:p>
            <a:pPr algn="r">
              <a:lnSpc>
                <a:spcPct val="90000"/>
              </a:lnSpc>
            </a:pPr>
            <a:r>
              <a:rPr lang="fr-FR" sz="1600" b="1" dirty="0" smtClean="0">
                <a:solidFill>
                  <a:srgbClr val="CB5F81"/>
                </a:solidFill>
                <a:latin typeface="Montserrat ExtraBold" pitchFamily="2" charset="77"/>
                <a:ea typeface="Montserrat" charset="0"/>
                <a:cs typeface="Montserrat" charset="0"/>
              </a:rPr>
              <a:t>Les uns faisaient</a:t>
            </a:r>
            <a:endParaRPr lang="fr-FR" sz="1600" dirty="0">
              <a:solidFill>
                <a:srgbClr val="496C88"/>
              </a:solidFill>
              <a:latin typeface="Montserrat" charset="0"/>
              <a:ea typeface="Montserrat" charset="0"/>
              <a:cs typeface="Montserrat" charset="0"/>
            </a:endParaRPr>
          </a:p>
        </p:txBody>
      </p:sp>
      <p:pic>
        <p:nvPicPr>
          <p:cNvPr id="19" name="Image 18" descr="Une image contenant signe&#10;&#10;Description générée automatiquement">
            <a:extLst>
              <a:ext uri="{FF2B5EF4-FFF2-40B4-BE49-F238E27FC236}">
                <a16:creationId xmlns:a16="http://schemas.microsoft.com/office/drawing/2014/main" id="{3CA72636-A921-7A4A-89AB-F1486E2A42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4858" y="10003"/>
            <a:ext cx="805483" cy="805483"/>
          </a:xfrm>
          <a:prstGeom prst="rect">
            <a:avLst/>
          </a:prstGeom>
        </p:spPr>
      </p:pic>
      <p:sp>
        <p:nvSpPr>
          <p:cNvPr id="20" name="TextBox 15"/>
          <p:cNvSpPr txBox="1"/>
          <p:nvPr/>
        </p:nvSpPr>
        <p:spPr>
          <a:xfrm>
            <a:off x="5133740" y="431210"/>
            <a:ext cx="2959225" cy="341632"/>
          </a:xfrm>
          <a:prstGeom prst="rect">
            <a:avLst/>
          </a:prstGeom>
          <a:noFill/>
        </p:spPr>
        <p:txBody>
          <a:bodyPr wrap="square" lIns="0" rIns="0" rtlCol="0">
            <a:spAutoFit/>
          </a:bodyPr>
          <a:lstStyle/>
          <a:p>
            <a:pPr algn="r">
              <a:lnSpc>
                <a:spcPct val="90000"/>
              </a:lnSpc>
            </a:pPr>
            <a:r>
              <a:rPr lang="fr-FR" dirty="0">
                <a:solidFill>
                  <a:srgbClr val="433F60"/>
                </a:solidFill>
              </a:rPr>
              <a:t>…et </a:t>
            </a:r>
            <a:r>
              <a:rPr lang="fr-FR" dirty="0" smtClean="0">
                <a:solidFill>
                  <a:srgbClr val="433F60"/>
                </a:solidFill>
              </a:rPr>
              <a:t>l’autre pensait</a:t>
            </a:r>
            <a:endParaRPr lang="fr-FR" dirty="0">
              <a:solidFill>
                <a:srgbClr val="433F60"/>
              </a:solidFill>
            </a:endParaRPr>
          </a:p>
        </p:txBody>
      </p:sp>
      <p:sp>
        <p:nvSpPr>
          <p:cNvPr id="21" name="Shape 3627"/>
          <p:cNvSpPr/>
          <p:nvPr/>
        </p:nvSpPr>
        <p:spPr>
          <a:xfrm>
            <a:off x="5471620" y="274799"/>
            <a:ext cx="497065" cy="451877"/>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tx1"/>
          </a:solidFill>
          <a:ln w="12700">
            <a:miter lim="400000"/>
          </a:ln>
        </p:spPr>
        <p:txBody>
          <a:bodyPr lIns="38100" tIns="38100" rIns="38100" bIns="38100" anchor="ctr"/>
          <a:lstStyle/>
          <a:p>
            <a:endParaRPr>
              <a:solidFill>
                <a:prstClr val="black"/>
              </a:solidFill>
            </a:endParaRPr>
          </a:p>
        </p:txBody>
      </p:sp>
      <p:pic>
        <p:nvPicPr>
          <p:cNvPr id="4" name="Image 3"/>
          <p:cNvPicPr>
            <a:picLocks noChangeAspect="1"/>
          </p:cNvPicPr>
          <p:nvPr/>
        </p:nvPicPr>
        <p:blipFill>
          <a:blip r:embed="rId5"/>
          <a:stretch>
            <a:fillRect/>
          </a:stretch>
        </p:blipFill>
        <p:spPr>
          <a:xfrm>
            <a:off x="5968685" y="1342264"/>
            <a:ext cx="5597519" cy="3168782"/>
          </a:xfrm>
          <a:prstGeom prst="rect">
            <a:avLst/>
          </a:prstGeom>
        </p:spPr>
      </p:pic>
      <p:pic>
        <p:nvPicPr>
          <p:cNvPr id="5" name="Image 4"/>
          <p:cNvPicPr>
            <a:picLocks noChangeAspect="1"/>
          </p:cNvPicPr>
          <p:nvPr/>
        </p:nvPicPr>
        <p:blipFill rotWithShape="1">
          <a:blip r:embed="rId6" cstate="hqprint">
            <a:extLst>
              <a:ext uri="{28A0092B-C50C-407E-A947-70E740481C1C}">
                <a14:useLocalDpi xmlns:a14="http://schemas.microsoft.com/office/drawing/2010/main" val="0"/>
              </a:ext>
            </a:extLst>
          </a:blip>
          <a:srcRect l="-1" r="1369" b="12011"/>
          <a:stretch/>
        </p:blipFill>
        <p:spPr>
          <a:xfrm>
            <a:off x="1846249" y="2816979"/>
            <a:ext cx="1175224" cy="1203931"/>
          </a:xfrm>
          <a:prstGeom prst="rect">
            <a:avLst/>
          </a:prstGeom>
        </p:spPr>
      </p:pic>
      <p:pic>
        <p:nvPicPr>
          <p:cNvPr id="10" name="Image 9"/>
          <p:cNvPicPr>
            <a:picLocks noChangeAspect="1"/>
          </p:cNvPicPr>
          <p:nvPr/>
        </p:nvPicPr>
        <p:blipFill>
          <a:blip r:embed="rId7"/>
          <a:stretch>
            <a:fillRect/>
          </a:stretch>
        </p:blipFill>
        <p:spPr>
          <a:xfrm>
            <a:off x="3303776" y="2632852"/>
            <a:ext cx="1998950" cy="814387"/>
          </a:xfrm>
          <a:prstGeom prst="rect">
            <a:avLst/>
          </a:prstGeom>
        </p:spPr>
      </p:pic>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447" y="695552"/>
            <a:ext cx="2842481" cy="2842481"/>
          </a:xfrm>
          <a:prstGeom prst="rect">
            <a:avLst/>
          </a:prstGeom>
        </p:spPr>
      </p:pic>
    </p:spTree>
    <p:extLst>
      <p:ext uri="{BB962C8B-B14F-4D97-AF65-F5344CB8AC3E}">
        <p14:creationId xmlns:p14="http://schemas.microsoft.com/office/powerpoint/2010/main" val="1147848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91497" y="2254004"/>
            <a:ext cx="10486102" cy="2456057"/>
          </a:xfrm>
          <a:prstGeom prst="rect">
            <a:avLst/>
          </a:prstGeom>
          <a:noFill/>
        </p:spPr>
        <p:txBody>
          <a:bodyPr wrap="square" lIns="0" rtlCol="0">
            <a:spAutoFit/>
          </a:bodyPr>
          <a:lstStyle/>
          <a:p>
            <a:pPr>
              <a:lnSpc>
                <a:spcPct val="80000"/>
              </a:lnSpc>
            </a:pPr>
            <a:r>
              <a:rPr lang="en-US" sz="2800" dirty="0" smtClean="0">
                <a:solidFill>
                  <a:srgbClr val="433F60"/>
                </a:solidFill>
                <a:latin typeface="+mj-lt"/>
                <a:ea typeface="Bebas Neue" charset="0"/>
                <a:cs typeface="Bebas Neue" charset="0"/>
              </a:rPr>
              <a:t>(Pour les </a:t>
            </a:r>
            <a:r>
              <a:rPr lang="en-US" sz="2800" dirty="0" err="1" smtClean="0">
                <a:solidFill>
                  <a:srgbClr val="433F60"/>
                </a:solidFill>
                <a:latin typeface="+mj-lt"/>
                <a:ea typeface="Bebas Neue" charset="0"/>
                <a:cs typeface="Bebas Neue" charset="0"/>
              </a:rPr>
              <a:t>enjeux</a:t>
            </a:r>
            <a:r>
              <a:rPr lang="en-US" sz="2800" dirty="0" smtClean="0">
                <a:solidFill>
                  <a:srgbClr val="433F60"/>
                </a:solidFill>
                <a:latin typeface="+mj-lt"/>
                <a:ea typeface="Bebas Neue" charset="0"/>
                <a:cs typeface="Bebas Neue" charset="0"/>
              </a:rPr>
              <a:t> </a:t>
            </a:r>
            <a:r>
              <a:rPr lang="en-US" sz="2800" dirty="0" err="1" smtClean="0">
                <a:solidFill>
                  <a:srgbClr val="433F60"/>
                </a:solidFill>
                <a:latin typeface="+mj-lt"/>
                <a:ea typeface="Bebas Neue" charset="0"/>
                <a:cs typeface="Bebas Neue" charset="0"/>
              </a:rPr>
              <a:t>documentaires</a:t>
            </a:r>
            <a:r>
              <a:rPr lang="en-US" sz="2800" dirty="0" smtClean="0">
                <a:solidFill>
                  <a:srgbClr val="433F60"/>
                </a:solidFill>
                <a:latin typeface="+mj-lt"/>
                <a:ea typeface="Bebas Neue" charset="0"/>
                <a:cs typeface="Bebas Neue" charset="0"/>
              </a:rPr>
              <a:t> à </a:t>
            </a:r>
            <a:r>
              <a:rPr lang="en-US" sz="2800" dirty="0" err="1" smtClean="0">
                <a:solidFill>
                  <a:srgbClr val="433F60"/>
                </a:solidFill>
                <a:latin typeface="+mj-lt"/>
                <a:ea typeface="Bebas Neue" charset="0"/>
                <a:cs typeface="Bebas Neue" charset="0"/>
              </a:rPr>
              <a:t>l’université</a:t>
            </a:r>
            <a:r>
              <a:rPr lang="en-US" sz="2800" dirty="0" smtClean="0">
                <a:solidFill>
                  <a:srgbClr val="433F60"/>
                </a:solidFill>
                <a:latin typeface="+mj-lt"/>
                <a:ea typeface="Bebas Neue" charset="0"/>
                <a:cs typeface="Bebas Neue" charset="0"/>
              </a:rPr>
              <a:t>…)</a:t>
            </a:r>
            <a:r>
              <a:rPr lang="en-US" sz="4800" b="1" dirty="0" smtClean="0">
                <a:solidFill>
                  <a:srgbClr val="433F60"/>
                </a:solidFill>
                <a:latin typeface="+mj-lt"/>
                <a:ea typeface="Bebas Neue" charset="0"/>
                <a:cs typeface="Bebas Neue" charset="0"/>
              </a:rPr>
              <a:t> </a:t>
            </a:r>
          </a:p>
          <a:p>
            <a:pPr>
              <a:lnSpc>
                <a:spcPct val="80000"/>
              </a:lnSpc>
            </a:pPr>
            <a:endParaRPr lang="en-US" sz="4800" b="1" dirty="0" smtClean="0">
              <a:solidFill>
                <a:srgbClr val="433F60"/>
              </a:solidFill>
              <a:latin typeface="+mj-lt"/>
              <a:ea typeface="Bebas Neue" charset="0"/>
              <a:cs typeface="Bebas Neue" charset="0"/>
            </a:endParaRPr>
          </a:p>
          <a:p>
            <a:pPr>
              <a:lnSpc>
                <a:spcPct val="80000"/>
              </a:lnSpc>
            </a:pPr>
            <a:r>
              <a:rPr lang="en-US" sz="4800" b="1" dirty="0">
                <a:solidFill>
                  <a:srgbClr val="433F60"/>
                </a:solidFill>
                <a:latin typeface="+mj-lt"/>
                <a:ea typeface="Bebas Neue" charset="0"/>
                <a:cs typeface="Bebas Neue" charset="0"/>
              </a:rPr>
              <a:t>l</a:t>
            </a:r>
            <a:r>
              <a:rPr lang="en-US" sz="4800" b="1" dirty="0" smtClean="0">
                <a:solidFill>
                  <a:srgbClr val="433F60"/>
                </a:solidFill>
                <a:latin typeface="+mj-lt"/>
                <a:ea typeface="Bebas Neue" charset="0"/>
                <a:cs typeface="Bebas Neue" charset="0"/>
              </a:rPr>
              <a:t>a “</a:t>
            </a:r>
            <a:r>
              <a:rPr lang="en-US" sz="4800" b="1" dirty="0" err="1" smtClean="0">
                <a:solidFill>
                  <a:srgbClr val="433F60"/>
                </a:solidFill>
                <a:latin typeface="+mj-lt"/>
                <a:ea typeface="Bebas Neue" charset="0"/>
                <a:cs typeface="Bebas Neue" charset="0"/>
              </a:rPr>
              <a:t>numérisation</a:t>
            </a:r>
            <a:r>
              <a:rPr lang="en-US" sz="4800" b="1" dirty="0" smtClean="0">
                <a:solidFill>
                  <a:srgbClr val="433F60"/>
                </a:solidFill>
                <a:latin typeface="+mj-lt"/>
                <a:ea typeface="Bebas Neue" charset="0"/>
                <a:cs typeface="Bebas Neue" charset="0"/>
              </a:rPr>
              <a:t>” </a:t>
            </a:r>
            <a:r>
              <a:rPr lang="en-US" sz="4800" b="1" dirty="0" err="1" smtClean="0">
                <a:solidFill>
                  <a:srgbClr val="433F60"/>
                </a:solidFill>
                <a:latin typeface="+mj-lt"/>
                <a:ea typeface="Bebas Neue" charset="0"/>
                <a:cs typeface="Bebas Neue" charset="0"/>
              </a:rPr>
              <a:t>nécessite</a:t>
            </a:r>
            <a:r>
              <a:rPr lang="en-US" sz="4800" b="1" dirty="0" smtClean="0">
                <a:latin typeface="+mj-lt"/>
                <a:ea typeface="Bebas Neue" charset="0"/>
                <a:cs typeface="Bebas Neue" charset="0"/>
              </a:rPr>
              <a:t> </a:t>
            </a:r>
          </a:p>
          <a:p>
            <a:pPr>
              <a:lnSpc>
                <a:spcPct val="80000"/>
              </a:lnSpc>
            </a:pPr>
            <a:r>
              <a:rPr lang="en-US" sz="4800" b="1" dirty="0" smtClean="0">
                <a:solidFill>
                  <a:srgbClr val="CB5F81"/>
                </a:solidFill>
                <a:latin typeface="+mj-lt"/>
                <a:ea typeface="Bebas Neue" charset="0"/>
                <a:cs typeface="Bebas Neue" charset="0"/>
              </a:rPr>
              <a:t>des </a:t>
            </a:r>
            <a:r>
              <a:rPr lang="en-US" sz="4800" b="1" dirty="0" err="1" smtClean="0">
                <a:solidFill>
                  <a:srgbClr val="CB5F81"/>
                </a:solidFill>
                <a:latin typeface="+mj-lt"/>
                <a:ea typeface="Bebas Neue" charset="0"/>
                <a:cs typeface="Bebas Neue" charset="0"/>
              </a:rPr>
              <a:t>compétences</a:t>
            </a:r>
            <a:r>
              <a:rPr lang="en-US" sz="4800" b="1" dirty="0" smtClean="0">
                <a:solidFill>
                  <a:srgbClr val="CB5F81"/>
                </a:solidFill>
                <a:latin typeface="+mj-lt"/>
                <a:ea typeface="Bebas Neue" charset="0"/>
                <a:cs typeface="Bebas Neue" charset="0"/>
              </a:rPr>
              <a:t> </a:t>
            </a:r>
            <a:r>
              <a:rPr lang="en-US" sz="4800" b="1" dirty="0" err="1" smtClean="0">
                <a:solidFill>
                  <a:srgbClr val="CB5F81"/>
                </a:solidFill>
                <a:latin typeface="+mj-lt"/>
                <a:ea typeface="Bebas Neue" charset="0"/>
                <a:cs typeface="Bebas Neue" charset="0"/>
              </a:rPr>
              <a:t>spécifiques</a:t>
            </a:r>
            <a:r>
              <a:rPr lang="en-US" sz="4800" b="1" dirty="0" smtClean="0">
                <a:solidFill>
                  <a:srgbClr val="CB5F81"/>
                </a:solidFill>
                <a:latin typeface="+mj-lt"/>
                <a:ea typeface="Bebas Neue" charset="0"/>
                <a:cs typeface="Bebas Neue" charset="0"/>
              </a:rPr>
              <a:t> ! </a:t>
            </a:r>
            <a:endParaRPr lang="en-US" sz="4800" b="1" dirty="0">
              <a:solidFill>
                <a:srgbClr val="CB5F81"/>
              </a:solidFill>
              <a:latin typeface="+mj-lt"/>
              <a:ea typeface="Bebas Neue" charset="0"/>
              <a:cs typeface="Bebas Neue" charset="0"/>
            </a:endParaRPr>
          </a:p>
        </p:txBody>
      </p:sp>
      <p:pic>
        <p:nvPicPr>
          <p:cNvPr id="15" name="Image 14" descr="Une image contenant signe&#10;&#10;Description générée automatiquement">
            <a:extLst>
              <a:ext uri="{FF2B5EF4-FFF2-40B4-BE49-F238E27FC236}">
                <a16:creationId xmlns:a16="http://schemas.microsoft.com/office/drawing/2014/main" id="{B24D728A-7A19-754B-A02E-42969398D9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4858" y="10003"/>
            <a:ext cx="805483" cy="805483"/>
          </a:xfrm>
          <a:prstGeom prst="rect">
            <a:avLst/>
          </a:prstGeom>
        </p:spPr>
      </p:pic>
    </p:spTree>
    <p:extLst>
      <p:ext uri="{BB962C8B-B14F-4D97-AF65-F5344CB8AC3E}">
        <p14:creationId xmlns:p14="http://schemas.microsoft.com/office/powerpoint/2010/main" val="1796001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Une image contenant signe&#10;&#10;Description générée automatiquement">
            <a:extLst>
              <a:ext uri="{FF2B5EF4-FFF2-40B4-BE49-F238E27FC236}">
                <a16:creationId xmlns:a16="http://schemas.microsoft.com/office/drawing/2014/main" id="{B24D728A-7A19-754B-A02E-42969398D9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4858" y="10003"/>
            <a:ext cx="805483" cy="805483"/>
          </a:xfrm>
          <a:prstGeom prst="rect">
            <a:avLst/>
          </a:prstGeom>
        </p:spPr>
      </p:pic>
      <p:pic>
        <p:nvPicPr>
          <p:cNvPr id="2" name="Image 1"/>
          <p:cNvPicPr>
            <a:picLocks noChangeAspect="1"/>
          </p:cNvPicPr>
          <p:nvPr/>
        </p:nvPicPr>
        <p:blipFill>
          <a:blip r:embed="rId4"/>
          <a:stretch>
            <a:fillRect/>
          </a:stretch>
        </p:blipFill>
        <p:spPr>
          <a:xfrm>
            <a:off x="1082151" y="2300748"/>
            <a:ext cx="7958999" cy="4011561"/>
          </a:xfrm>
          <a:prstGeom prst="rect">
            <a:avLst/>
          </a:prstGeom>
        </p:spPr>
      </p:pic>
      <p:sp>
        <p:nvSpPr>
          <p:cNvPr id="6" name="TextBox 13"/>
          <p:cNvSpPr txBox="1"/>
          <p:nvPr/>
        </p:nvSpPr>
        <p:spPr>
          <a:xfrm>
            <a:off x="909485" y="233475"/>
            <a:ext cx="10486102" cy="1224951"/>
          </a:xfrm>
          <a:prstGeom prst="rect">
            <a:avLst/>
          </a:prstGeom>
          <a:noFill/>
        </p:spPr>
        <p:txBody>
          <a:bodyPr wrap="square" lIns="0" rtlCol="0">
            <a:spAutoFit/>
          </a:bodyPr>
          <a:lstStyle/>
          <a:p>
            <a:pPr>
              <a:lnSpc>
                <a:spcPct val="80000"/>
              </a:lnSpc>
            </a:pPr>
            <a:r>
              <a:rPr lang="en-US" sz="2800" dirty="0" smtClean="0">
                <a:solidFill>
                  <a:srgbClr val="433F60"/>
                </a:solidFill>
                <a:latin typeface="+mj-lt"/>
                <a:ea typeface="Bebas Neue" charset="0"/>
                <a:cs typeface="Bebas Neue" charset="0"/>
              </a:rPr>
              <a:t>À la </a:t>
            </a:r>
            <a:r>
              <a:rPr lang="en-US" sz="2800" dirty="0" err="1" smtClean="0">
                <a:solidFill>
                  <a:srgbClr val="433F60"/>
                </a:solidFill>
                <a:latin typeface="+mj-lt"/>
                <a:ea typeface="Bebas Neue" charset="0"/>
                <a:cs typeface="Bebas Neue" charset="0"/>
              </a:rPr>
              <a:t>recherche</a:t>
            </a:r>
            <a:r>
              <a:rPr lang="en-US" sz="2800" dirty="0" smtClean="0">
                <a:solidFill>
                  <a:srgbClr val="433F60"/>
                </a:solidFill>
                <a:latin typeface="+mj-lt"/>
                <a:ea typeface="Bebas Neue" charset="0"/>
                <a:cs typeface="Bebas Neue" charset="0"/>
              </a:rPr>
              <a:t> de </a:t>
            </a:r>
            <a:r>
              <a:rPr lang="en-US" sz="2800" dirty="0" err="1" smtClean="0">
                <a:solidFill>
                  <a:srgbClr val="433F60"/>
                </a:solidFill>
                <a:latin typeface="+mj-lt"/>
                <a:ea typeface="Bebas Neue" charset="0"/>
                <a:cs typeface="Bebas Neue" charset="0"/>
              </a:rPr>
              <a:t>dispositifs</a:t>
            </a:r>
            <a:r>
              <a:rPr lang="en-US" sz="2800" dirty="0" smtClean="0">
                <a:solidFill>
                  <a:srgbClr val="433F60"/>
                </a:solidFill>
                <a:latin typeface="+mj-lt"/>
                <a:ea typeface="Bebas Neue" charset="0"/>
                <a:cs typeface="Bebas Neue" charset="0"/>
              </a:rPr>
              <a:t> de formation </a:t>
            </a:r>
            <a:r>
              <a:rPr lang="en-US" sz="2800" dirty="0" err="1" smtClean="0">
                <a:solidFill>
                  <a:srgbClr val="433F60"/>
                </a:solidFill>
                <a:latin typeface="+mj-lt"/>
                <a:ea typeface="Bebas Neue" charset="0"/>
                <a:cs typeface="Bebas Neue" charset="0"/>
              </a:rPr>
              <a:t>souples</a:t>
            </a:r>
            <a:r>
              <a:rPr lang="en-US" sz="2800" dirty="0" smtClean="0">
                <a:solidFill>
                  <a:srgbClr val="433F60"/>
                </a:solidFill>
                <a:latin typeface="+mj-lt"/>
                <a:ea typeface="Bebas Neue" charset="0"/>
                <a:cs typeface="Bebas Neue" charset="0"/>
              </a:rPr>
              <a:t> et </a:t>
            </a:r>
            <a:r>
              <a:rPr lang="en-US" sz="2800" dirty="0" err="1" smtClean="0">
                <a:solidFill>
                  <a:srgbClr val="433F60"/>
                </a:solidFill>
                <a:latin typeface="+mj-lt"/>
                <a:ea typeface="Bebas Neue" charset="0"/>
                <a:cs typeface="Bebas Neue" charset="0"/>
              </a:rPr>
              <a:t>efficaces</a:t>
            </a:r>
            <a:r>
              <a:rPr lang="en-US" sz="2800" dirty="0" smtClean="0">
                <a:solidFill>
                  <a:srgbClr val="433F60"/>
                </a:solidFill>
                <a:latin typeface="+mj-lt"/>
                <a:ea typeface="Bebas Neue" charset="0"/>
                <a:cs typeface="Bebas Neue" charset="0"/>
              </a:rPr>
              <a:t>:</a:t>
            </a:r>
            <a:endParaRPr lang="en-US" sz="4800" b="1" dirty="0" smtClean="0">
              <a:solidFill>
                <a:srgbClr val="433F60"/>
              </a:solidFill>
              <a:latin typeface="+mj-lt"/>
              <a:ea typeface="Bebas Neue" charset="0"/>
              <a:cs typeface="Bebas Neue" charset="0"/>
            </a:endParaRPr>
          </a:p>
          <a:p>
            <a:pPr>
              <a:lnSpc>
                <a:spcPct val="80000"/>
              </a:lnSpc>
            </a:pPr>
            <a:endParaRPr lang="en-US" sz="3200" dirty="0" smtClean="0">
              <a:solidFill>
                <a:srgbClr val="496C88"/>
              </a:solidFill>
              <a:latin typeface="+mj-lt"/>
              <a:ea typeface="Bebas Neue" charset="0"/>
              <a:cs typeface="Bebas Neue" charset="0"/>
            </a:endParaRPr>
          </a:p>
          <a:p>
            <a:pPr>
              <a:lnSpc>
                <a:spcPct val="80000"/>
              </a:lnSpc>
            </a:pPr>
            <a:r>
              <a:rPr lang="en-US" sz="3200" dirty="0" err="1" smtClean="0">
                <a:solidFill>
                  <a:srgbClr val="496C88"/>
                </a:solidFill>
                <a:latin typeface="+mj-lt"/>
                <a:ea typeface="Bebas Neue" charset="0"/>
                <a:cs typeface="Bebas Neue" charset="0"/>
              </a:rPr>
              <a:t>L’exemple</a:t>
            </a:r>
            <a:r>
              <a:rPr lang="en-US" sz="3200" dirty="0" smtClean="0">
                <a:solidFill>
                  <a:srgbClr val="496C88"/>
                </a:solidFill>
                <a:latin typeface="+mj-lt"/>
                <a:ea typeface="Bebas Neue" charset="0"/>
                <a:cs typeface="Bebas Neue" charset="0"/>
              </a:rPr>
              <a:t> de </a:t>
            </a:r>
            <a:r>
              <a:rPr lang="en-US" sz="3200" dirty="0" smtClean="0">
                <a:solidFill>
                  <a:srgbClr val="CB5F81"/>
                </a:solidFill>
                <a:latin typeface="+mj-lt"/>
                <a:ea typeface="Bebas Neue" charset="0"/>
                <a:cs typeface="Bebas Neue" charset="0"/>
              </a:rPr>
              <a:t>Méthodoc: </a:t>
            </a:r>
          </a:p>
        </p:txBody>
      </p:sp>
      <p:sp>
        <p:nvSpPr>
          <p:cNvPr id="7" name="TextBox 13"/>
          <p:cNvSpPr txBox="1"/>
          <p:nvPr/>
        </p:nvSpPr>
        <p:spPr>
          <a:xfrm>
            <a:off x="9041150" y="2730868"/>
            <a:ext cx="2934539" cy="4081117"/>
          </a:xfrm>
          <a:prstGeom prst="rect">
            <a:avLst/>
          </a:prstGeom>
          <a:noFill/>
        </p:spPr>
        <p:txBody>
          <a:bodyPr wrap="square" lIns="0" rtlCol="0">
            <a:spAutoFit/>
          </a:bodyPr>
          <a:lstStyle/>
          <a:p>
            <a:pPr marL="457200" indent="-457200">
              <a:lnSpc>
                <a:spcPct val="80000"/>
              </a:lnSpc>
              <a:buFontTx/>
              <a:buChar char="-"/>
            </a:pPr>
            <a:r>
              <a:rPr lang="en-US" sz="2400" dirty="0" smtClean="0">
                <a:solidFill>
                  <a:srgbClr val="433F60"/>
                </a:solidFill>
                <a:latin typeface="+mj-lt"/>
                <a:ea typeface="Bebas Neue" charset="0"/>
                <a:cs typeface="Bebas Neue" charset="0"/>
              </a:rPr>
              <a:t>L1</a:t>
            </a:r>
          </a:p>
          <a:p>
            <a:pPr marL="457200" indent="-457200">
              <a:lnSpc>
                <a:spcPct val="80000"/>
              </a:lnSpc>
              <a:buFontTx/>
              <a:buChar char="-"/>
            </a:pPr>
            <a:r>
              <a:rPr lang="en-US" sz="2400" dirty="0" err="1">
                <a:solidFill>
                  <a:srgbClr val="433F60"/>
                </a:solidFill>
                <a:latin typeface="+mj-lt"/>
                <a:ea typeface="Bebas Neue" charset="0"/>
                <a:cs typeface="Bebas Neue" charset="0"/>
              </a:rPr>
              <a:t>h</a:t>
            </a:r>
            <a:r>
              <a:rPr lang="en-US" sz="2400" dirty="0" err="1" smtClean="0">
                <a:solidFill>
                  <a:srgbClr val="433F60"/>
                </a:solidFill>
                <a:latin typeface="+mj-lt"/>
                <a:ea typeface="Bebas Neue" charset="0"/>
                <a:cs typeface="Bebas Neue" charset="0"/>
              </a:rPr>
              <a:t>ybridation</a:t>
            </a:r>
            <a:endParaRPr lang="en-US" sz="2400" dirty="0" smtClean="0">
              <a:solidFill>
                <a:srgbClr val="433F60"/>
              </a:solidFill>
              <a:latin typeface="+mj-lt"/>
              <a:ea typeface="Bebas Neue" charset="0"/>
              <a:cs typeface="Bebas Neue" charset="0"/>
            </a:endParaRPr>
          </a:p>
          <a:p>
            <a:pPr marL="457200" indent="-457200">
              <a:lnSpc>
                <a:spcPct val="80000"/>
              </a:lnSpc>
              <a:buFontTx/>
              <a:buChar char="-"/>
            </a:pPr>
            <a:r>
              <a:rPr lang="en-US" sz="2400" dirty="0" err="1">
                <a:solidFill>
                  <a:srgbClr val="433F60"/>
                </a:solidFill>
                <a:latin typeface="+mj-lt"/>
                <a:ea typeface="Bebas Neue" charset="0"/>
                <a:cs typeface="Bebas Neue" charset="0"/>
              </a:rPr>
              <a:t>p</a:t>
            </a:r>
            <a:r>
              <a:rPr lang="en-US" sz="2400" dirty="0" err="1" smtClean="0">
                <a:solidFill>
                  <a:srgbClr val="433F60"/>
                </a:solidFill>
                <a:latin typeface="+mj-lt"/>
                <a:ea typeface="Bebas Neue" charset="0"/>
                <a:cs typeface="Bebas Neue" charset="0"/>
              </a:rPr>
              <a:t>édagogie</a:t>
            </a:r>
            <a:r>
              <a:rPr lang="en-US" sz="2400" dirty="0" smtClean="0">
                <a:solidFill>
                  <a:srgbClr val="433F60"/>
                </a:solidFill>
                <a:latin typeface="+mj-lt"/>
                <a:ea typeface="Bebas Neue" charset="0"/>
                <a:cs typeface="Bebas Neue" charset="0"/>
              </a:rPr>
              <a:t> active</a:t>
            </a:r>
          </a:p>
          <a:p>
            <a:pPr marL="457200" indent="-457200">
              <a:lnSpc>
                <a:spcPct val="80000"/>
              </a:lnSpc>
              <a:buFontTx/>
              <a:buChar char="-"/>
            </a:pPr>
            <a:r>
              <a:rPr lang="en-US" sz="2400" dirty="0" err="1" smtClean="0">
                <a:solidFill>
                  <a:srgbClr val="CB5F81"/>
                </a:solidFill>
                <a:latin typeface="+mj-lt"/>
                <a:ea typeface="Bebas Neue" charset="0"/>
                <a:cs typeface="Bebas Neue" charset="0"/>
              </a:rPr>
              <a:t>Coopération</a:t>
            </a:r>
            <a:r>
              <a:rPr lang="en-US" sz="2400" dirty="0" smtClean="0">
                <a:solidFill>
                  <a:srgbClr val="CB5F81"/>
                </a:solidFill>
                <a:latin typeface="+mj-lt"/>
                <a:ea typeface="Bebas Neue" charset="0"/>
                <a:cs typeface="Bebas Neue" charset="0"/>
              </a:rPr>
              <a:t> avec les </a:t>
            </a:r>
            <a:r>
              <a:rPr lang="en-US" sz="2400" dirty="0" err="1" smtClean="0">
                <a:solidFill>
                  <a:srgbClr val="CB5F81"/>
                </a:solidFill>
                <a:latin typeface="+mj-lt"/>
                <a:ea typeface="Bebas Neue" charset="0"/>
                <a:cs typeface="Bebas Neue" charset="0"/>
              </a:rPr>
              <a:t>enseignants</a:t>
            </a:r>
            <a:endParaRPr lang="en-US" sz="2400" dirty="0" smtClean="0">
              <a:solidFill>
                <a:srgbClr val="CB5F81"/>
              </a:solidFill>
              <a:latin typeface="+mj-lt"/>
              <a:ea typeface="Bebas Neue" charset="0"/>
              <a:cs typeface="Bebas Neue" charset="0"/>
            </a:endParaRPr>
          </a:p>
          <a:p>
            <a:pPr marL="457200" indent="-457200">
              <a:lnSpc>
                <a:spcPct val="80000"/>
              </a:lnSpc>
              <a:buFontTx/>
              <a:buChar char="-"/>
            </a:pPr>
            <a:r>
              <a:rPr lang="en-US" sz="2400" dirty="0" err="1" smtClean="0">
                <a:solidFill>
                  <a:srgbClr val="433F60"/>
                </a:solidFill>
                <a:latin typeface="+mj-lt"/>
                <a:ea typeface="Bebas Neue" charset="0"/>
                <a:cs typeface="Bebas Neue" charset="0"/>
              </a:rPr>
              <a:t>évaluation</a:t>
            </a:r>
            <a:endParaRPr lang="en-US" sz="2400" dirty="0" smtClean="0">
              <a:solidFill>
                <a:srgbClr val="433F60"/>
              </a:solidFill>
              <a:latin typeface="+mj-lt"/>
              <a:ea typeface="Bebas Neue" charset="0"/>
              <a:cs typeface="Bebas Neue" charset="0"/>
            </a:endParaRPr>
          </a:p>
          <a:p>
            <a:pPr marL="457200" indent="-457200">
              <a:lnSpc>
                <a:spcPct val="80000"/>
              </a:lnSpc>
              <a:buFontTx/>
              <a:buChar char="-"/>
            </a:pPr>
            <a:r>
              <a:rPr lang="en-US" sz="2000" dirty="0" smtClean="0">
                <a:solidFill>
                  <a:srgbClr val="433F60"/>
                </a:solidFill>
                <a:latin typeface="+mj-lt"/>
                <a:ea typeface="Bebas Neue" charset="0"/>
                <a:cs typeface="Bebas Neue" charset="0"/>
              </a:rPr>
              <a:t>&gt; </a:t>
            </a:r>
            <a:r>
              <a:rPr lang="en-US" sz="2000" dirty="0" err="1" smtClean="0">
                <a:solidFill>
                  <a:srgbClr val="433F60"/>
                </a:solidFill>
                <a:latin typeface="+mj-lt"/>
                <a:ea typeface="Bebas Neue" charset="0"/>
                <a:cs typeface="Bebas Neue" charset="0"/>
              </a:rPr>
              <a:t>tirer</a:t>
            </a:r>
            <a:r>
              <a:rPr lang="en-US" sz="2000" dirty="0" smtClean="0">
                <a:solidFill>
                  <a:srgbClr val="433F60"/>
                </a:solidFill>
                <a:latin typeface="+mj-lt"/>
                <a:ea typeface="Bebas Neue" charset="0"/>
                <a:cs typeface="Bebas Neue" charset="0"/>
              </a:rPr>
              <a:t> </a:t>
            </a:r>
            <a:r>
              <a:rPr lang="en-US" sz="2000" dirty="0" err="1" smtClean="0">
                <a:solidFill>
                  <a:srgbClr val="433F60"/>
                </a:solidFill>
                <a:latin typeface="+mj-lt"/>
                <a:ea typeface="Bebas Neue" charset="0"/>
                <a:cs typeface="Bebas Neue" charset="0"/>
              </a:rPr>
              <a:t>parti</a:t>
            </a:r>
            <a:r>
              <a:rPr lang="en-US" sz="2000" dirty="0" smtClean="0">
                <a:solidFill>
                  <a:srgbClr val="433F60"/>
                </a:solidFill>
                <a:latin typeface="+mj-lt"/>
                <a:ea typeface="Bebas Neue" charset="0"/>
                <a:cs typeface="Bebas Neue" charset="0"/>
              </a:rPr>
              <a:t> du </a:t>
            </a:r>
            <a:r>
              <a:rPr lang="en-US" sz="2000" dirty="0" err="1" smtClean="0">
                <a:solidFill>
                  <a:srgbClr val="433F60"/>
                </a:solidFill>
                <a:latin typeface="+mj-lt"/>
                <a:ea typeface="Bebas Neue" charset="0"/>
                <a:cs typeface="Bebas Neue" charset="0"/>
              </a:rPr>
              <a:t>numérique</a:t>
            </a:r>
            <a:r>
              <a:rPr lang="en-US" sz="2000" dirty="0" smtClean="0">
                <a:solidFill>
                  <a:srgbClr val="433F60"/>
                </a:solidFill>
                <a:latin typeface="+mj-lt"/>
                <a:ea typeface="Bebas Neue" charset="0"/>
                <a:cs typeface="Bebas Neue" charset="0"/>
              </a:rPr>
              <a:t> pour </a:t>
            </a:r>
            <a:r>
              <a:rPr lang="en-US" sz="2000" dirty="0" err="1" smtClean="0">
                <a:solidFill>
                  <a:srgbClr val="433F60"/>
                </a:solidFill>
                <a:latin typeface="+mj-lt"/>
                <a:ea typeface="Bebas Neue" charset="0"/>
                <a:cs typeface="Bebas Neue" charset="0"/>
              </a:rPr>
              <a:t>enseigner</a:t>
            </a:r>
            <a:r>
              <a:rPr lang="en-US" sz="2000" dirty="0" smtClean="0">
                <a:solidFill>
                  <a:srgbClr val="433F60"/>
                </a:solidFill>
                <a:latin typeface="+mj-lt"/>
                <a:ea typeface="Bebas Neue" charset="0"/>
                <a:cs typeface="Bebas Neue" charset="0"/>
              </a:rPr>
              <a:t> des </a:t>
            </a:r>
            <a:r>
              <a:rPr lang="en-US" sz="2000" dirty="0" err="1" smtClean="0">
                <a:solidFill>
                  <a:srgbClr val="433F60"/>
                </a:solidFill>
                <a:latin typeface="+mj-lt"/>
                <a:ea typeface="Bebas Neue" charset="0"/>
                <a:cs typeface="Bebas Neue" charset="0"/>
              </a:rPr>
              <a:t>compétences</a:t>
            </a:r>
            <a:r>
              <a:rPr lang="en-US" sz="2000" dirty="0" smtClean="0">
                <a:solidFill>
                  <a:srgbClr val="433F60"/>
                </a:solidFill>
                <a:latin typeface="+mj-lt"/>
                <a:ea typeface="Bebas Neue" charset="0"/>
                <a:cs typeface="Bebas Neue" charset="0"/>
              </a:rPr>
              <a:t> </a:t>
            </a:r>
            <a:r>
              <a:rPr lang="en-US" sz="2000" dirty="0" err="1" smtClean="0">
                <a:solidFill>
                  <a:srgbClr val="433F60"/>
                </a:solidFill>
                <a:latin typeface="+mj-lt"/>
                <a:ea typeface="Bebas Neue" charset="0"/>
                <a:cs typeface="Bebas Neue" charset="0"/>
              </a:rPr>
              <a:t>numériques</a:t>
            </a:r>
            <a:r>
              <a:rPr lang="en-US" sz="2000" smtClean="0">
                <a:solidFill>
                  <a:srgbClr val="433F60"/>
                </a:solidFill>
                <a:latin typeface="+mj-lt"/>
                <a:ea typeface="Bebas Neue" charset="0"/>
                <a:cs typeface="Bebas Neue" charset="0"/>
              </a:rPr>
              <a:t>…</a:t>
            </a:r>
            <a:endParaRPr lang="en-US" sz="2000" dirty="0" smtClean="0">
              <a:solidFill>
                <a:srgbClr val="433F60"/>
              </a:solidFill>
              <a:latin typeface="+mj-lt"/>
              <a:ea typeface="Bebas Neue" charset="0"/>
              <a:cs typeface="Bebas Neue" charset="0"/>
            </a:endParaRPr>
          </a:p>
          <a:p>
            <a:pPr marL="457200" indent="-457200">
              <a:lnSpc>
                <a:spcPct val="80000"/>
              </a:lnSpc>
              <a:buFontTx/>
              <a:buChar char="-"/>
            </a:pPr>
            <a:endParaRPr lang="en-US" sz="2000" dirty="0" smtClean="0">
              <a:solidFill>
                <a:srgbClr val="433F60"/>
              </a:solidFill>
              <a:latin typeface="+mj-lt"/>
              <a:ea typeface="Bebas Neue" charset="0"/>
              <a:cs typeface="Bebas Neue" charset="0"/>
            </a:endParaRPr>
          </a:p>
          <a:p>
            <a:pPr marL="457200" indent="-457200">
              <a:lnSpc>
                <a:spcPct val="80000"/>
              </a:lnSpc>
              <a:buFontTx/>
              <a:buChar char="-"/>
            </a:pPr>
            <a:endParaRPr lang="en-US" sz="2800" dirty="0" smtClean="0">
              <a:solidFill>
                <a:srgbClr val="433F60"/>
              </a:solidFill>
              <a:latin typeface="+mj-lt"/>
              <a:ea typeface="Bebas Neue" charset="0"/>
              <a:cs typeface="Bebas Neue" charset="0"/>
            </a:endParaRPr>
          </a:p>
          <a:p>
            <a:pPr marL="457200" indent="-457200">
              <a:lnSpc>
                <a:spcPct val="80000"/>
              </a:lnSpc>
              <a:buFontTx/>
              <a:buChar char="-"/>
            </a:pPr>
            <a:endParaRPr lang="en-US" sz="3200" dirty="0" smtClean="0">
              <a:solidFill>
                <a:srgbClr val="CB5F81"/>
              </a:solidFill>
              <a:latin typeface="+mj-lt"/>
              <a:ea typeface="Bebas Neue" charset="0"/>
              <a:cs typeface="Bebas Neue" charset="0"/>
            </a:endParaRPr>
          </a:p>
        </p:txBody>
      </p:sp>
    </p:spTree>
    <p:extLst>
      <p:ext uri="{BB962C8B-B14F-4D97-AF65-F5344CB8AC3E}">
        <p14:creationId xmlns:p14="http://schemas.microsoft.com/office/powerpoint/2010/main" val="2350445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 d'accueil">
  <a:themeElements>
    <a:clrScheme name="Entretiens Jacques Cartier">
      <a:dk1>
        <a:srgbClr val="000000"/>
      </a:dk1>
      <a:lt1>
        <a:srgbClr val="FFFFFF"/>
      </a:lt1>
      <a:dk2>
        <a:srgbClr val="000000"/>
      </a:dk2>
      <a:lt2>
        <a:srgbClr val="FFFFFF"/>
      </a:lt2>
      <a:accent1>
        <a:srgbClr val="CB5E80"/>
      </a:accent1>
      <a:accent2>
        <a:srgbClr val="E48AA3"/>
      </a:accent2>
      <a:accent3>
        <a:srgbClr val="423E5F"/>
      </a:accent3>
      <a:accent4>
        <a:srgbClr val="486C87"/>
      </a:accent4>
      <a:accent5>
        <a:srgbClr val="E96C98"/>
      </a:accent5>
      <a:accent6>
        <a:srgbClr val="211F32"/>
      </a:accent6>
      <a:hlink>
        <a:srgbClr val="486C87"/>
      </a:hlink>
      <a:folHlink>
        <a:srgbClr val="CB5E80"/>
      </a:folHlink>
    </a:clrScheme>
    <a:fontScheme name="Every">
      <a:majorFont>
        <a:latin typeface="Montserrat Extra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1124</TotalTime>
  <Words>887</Words>
  <Application>Microsoft Office PowerPoint</Application>
  <PresentationFormat>Grand écran</PresentationFormat>
  <Paragraphs>57</Paragraphs>
  <Slides>7</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7</vt:i4>
      </vt:variant>
    </vt:vector>
  </HeadingPairs>
  <TitlesOfParts>
    <vt:vector size="15" baseType="lpstr">
      <vt:lpstr>Arial</vt:lpstr>
      <vt:lpstr>Bebas Neue</vt:lpstr>
      <vt:lpstr>Calibri</vt:lpstr>
      <vt:lpstr>French Script MT</vt:lpstr>
      <vt:lpstr>Montserrat</vt:lpstr>
      <vt:lpstr>Montserrat ExtraBold</vt:lpstr>
      <vt:lpstr>Montserrat Light</vt:lpstr>
      <vt:lpstr>page d'accueil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Otruchot</dc:creator>
  <cp:keywords/>
  <dc:description/>
  <cp:lastModifiedBy>Cécile Josse</cp:lastModifiedBy>
  <cp:revision>122</cp:revision>
  <dcterms:created xsi:type="dcterms:W3CDTF">2017-02-06T12:53:32Z</dcterms:created>
  <dcterms:modified xsi:type="dcterms:W3CDTF">2020-10-31T13:42:24Z</dcterms:modified>
  <cp:category/>
</cp:coreProperties>
</file>