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5" r:id="rId4"/>
    <p:sldId id="320" r:id="rId5"/>
    <p:sldId id="288" r:id="rId6"/>
    <p:sldId id="298" r:id="rId7"/>
    <p:sldId id="314" r:id="rId8"/>
    <p:sldId id="295" r:id="rId9"/>
    <p:sldId id="297" r:id="rId10"/>
    <p:sldId id="293" r:id="rId11"/>
    <p:sldId id="299" r:id="rId12"/>
    <p:sldId id="319" r:id="rId13"/>
    <p:sldId id="308" r:id="rId14"/>
    <p:sldId id="307" r:id="rId15"/>
    <p:sldId id="309" r:id="rId16"/>
    <p:sldId id="310" r:id="rId17"/>
    <p:sldId id="311" r:id="rId18"/>
    <p:sldId id="318" r:id="rId19"/>
    <p:sldId id="312" r:id="rId20"/>
    <p:sldId id="313" r:id="rId21"/>
    <p:sldId id="301" r:id="rId22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ESSENS Guillemette" initials="NG" lastIdx="1" clrIdx="0">
    <p:extLst>
      <p:ext uri="{19B8F6BF-5375-455C-9EA6-DF929625EA0E}">
        <p15:presenceInfo xmlns:p15="http://schemas.microsoft.com/office/powerpoint/2012/main" userId="S-1-5-21-1077702193-1523600906-1050887974-77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7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99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33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90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03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52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70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14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0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6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64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BA3F-D12A-452C-A301-98BEAE62C0F1}" type="datetimeFigureOut">
              <a:rPr lang="fr-FR" smtClean="0"/>
              <a:pPr/>
              <a:t>28/06/2021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473AB-E5DA-4F70-B21D-879F8858EE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29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7706"/>
            <a:ext cx="12192000" cy="81311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70146" y="6067454"/>
            <a:ext cx="3119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altLang="fr-FR" sz="3000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2464" y="299501"/>
            <a:ext cx="7557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3500" dirty="0"/>
              <a:t>Valorisation numérique des collections</a:t>
            </a:r>
          </a:p>
          <a:p>
            <a:r>
              <a:rPr lang="fr-FR" altLang="fr-FR" sz="3500" dirty="0"/>
              <a:t>Musée des Beaux-Arts de Lyon</a:t>
            </a:r>
          </a:p>
        </p:txBody>
      </p:sp>
    </p:spTree>
    <p:extLst>
      <p:ext uri="{BB962C8B-B14F-4D97-AF65-F5344CB8AC3E}">
        <p14:creationId xmlns:p14="http://schemas.microsoft.com/office/powerpoint/2010/main" val="93283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69266" y="1074248"/>
            <a:ext cx="11427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Récréer les œuvres à la maison – exemple </a:t>
            </a:r>
            <a:r>
              <a:rPr lang="fr-FR" sz="28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pendant le confinement : </a:t>
            </a:r>
          </a:p>
          <a:p>
            <a:r>
              <a:rPr lang="fr-FR" sz="20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#</a:t>
            </a:r>
            <a:r>
              <a:rPr lang="fr-FR" sz="2000" b="1" dirty="0" err="1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tussenkunstenquarantaine</a:t>
            </a:r>
            <a:endParaRPr lang="fr-FR" sz="2000" b="1" dirty="0">
              <a:solidFill>
                <a:srgbClr val="000000"/>
              </a:solidFill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3" y="4199651"/>
            <a:ext cx="4536106" cy="192501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6" y="4210469"/>
            <a:ext cx="3689401" cy="19250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59" y="1925454"/>
            <a:ext cx="2666420" cy="199981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6" y="1915050"/>
            <a:ext cx="2673761" cy="199865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53" y="1910050"/>
            <a:ext cx="2455423" cy="201761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31" y="1925454"/>
            <a:ext cx="2803693" cy="421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150" y="1130244"/>
            <a:ext cx="9572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Stories, jeux, quiz, musique… participez, jouez avec le musée 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47" y="1777887"/>
            <a:ext cx="2517910" cy="42987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7568" t="18378" r="38378" b="9549"/>
          <a:stretch/>
        </p:blipFill>
        <p:spPr>
          <a:xfrm>
            <a:off x="259538" y="1783253"/>
            <a:ext cx="2547412" cy="42933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7568" t="18017" r="38311" b="11592"/>
          <a:stretch/>
        </p:blipFill>
        <p:spPr>
          <a:xfrm>
            <a:off x="8685550" y="1776680"/>
            <a:ext cx="2611320" cy="42863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7500" t="18499" r="38514" b="10751"/>
          <a:stretch/>
        </p:blipFill>
        <p:spPr>
          <a:xfrm>
            <a:off x="3039976" y="1783253"/>
            <a:ext cx="2603444" cy="43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02508" y="227942"/>
            <a:ext cx="490975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sz="2800" dirty="0"/>
              <a:t>L’exemple du printemps 2020</a:t>
            </a:r>
          </a:p>
          <a:p>
            <a:endParaRPr lang="fr-FR" sz="2800" b="1" dirty="0"/>
          </a:p>
          <a:p>
            <a:r>
              <a:rPr lang="fr-FR" sz="2800" b="1" dirty="0"/>
              <a:t>Site </a:t>
            </a:r>
          </a:p>
          <a:p>
            <a:endParaRPr lang="fr-FR" dirty="0"/>
          </a:p>
          <a:p>
            <a:r>
              <a:rPr lang="fr-FR" dirty="0"/>
              <a:t>Avril : 30 000 visiteurs pour  </a:t>
            </a:r>
            <a:r>
              <a:rPr lang="fr-FR" b="1" dirty="0"/>
              <a:t>55 000 pages vues</a:t>
            </a:r>
          </a:p>
          <a:p>
            <a:r>
              <a:rPr lang="fr-FR" dirty="0"/>
              <a:t>Mai: 24 000 visiteurs pour </a:t>
            </a:r>
            <a:r>
              <a:rPr lang="fr-FR" b="1" dirty="0"/>
              <a:t>44 000 pages vues</a:t>
            </a:r>
          </a:p>
          <a:p>
            <a:r>
              <a:rPr lang="fr-FR" dirty="0"/>
              <a:t>92,5% de nouveaux visiteurs, francophones à 76%</a:t>
            </a:r>
          </a:p>
          <a:p>
            <a:r>
              <a:rPr lang="fr-FR" dirty="0"/>
              <a:t> </a:t>
            </a:r>
          </a:p>
          <a:p>
            <a:r>
              <a:rPr lang="fr-FR" sz="2800" b="1" dirty="0"/>
              <a:t>Site Google Arts and Culture</a:t>
            </a:r>
          </a:p>
          <a:p>
            <a:endParaRPr lang="fr-FR" dirty="0"/>
          </a:p>
          <a:p>
            <a:r>
              <a:rPr lang="fr-FR" dirty="0"/>
              <a:t>Mars : 1222 utilisateurs pour </a:t>
            </a:r>
            <a:r>
              <a:rPr lang="fr-FR" b="1" dirty="0"/>
              <a:t>15 000 pages vues</a:t>
            </a:r>
          </a:p>
          <a:p>
            <a:r>
              <a:rPr lang="fr-FR" dirty="0"/>
              <a:t>Avril : 1161 utilisateurs pour </a:t>
            </a:r>
            <a:r>
              <a:rPr lang="fr-FR" b="1" dirty="0"/>
              <a:t>13 000 pages vues</a:t>
            </a:r>
          </a:p>
          <a:p>
            <a:r>
              <a:rPr lang="fr-FR" dirty="0"/>
              <a:t>Mai : 1118 utilisateurs pour </a:t>
            </a:r>
            <a:r>
              <a:rPr lang="fr-FR" b="1" dirty="0"/>
              <a:t>11 000 pages vues</a:t>
            </a:r>
          </a:p>
          <a:p>
            <a:r>
              <a:rPr lang="fr-FR" dirty="0"/>
              <a:t> </a:t>
            </a:r>
          </a:p>
          <a:p>
            <a:endParaRPr lang="fr-FR" b="1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u="sng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Statistiques de fréquentation site et réseaux sociaux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95416" y="443519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7" name="ZoneTexte 6"/>
          <p:cNvSpPr txBox="1"/>
          <p:nvPr/>
        </p:nvSpPr>
        <p:spPr>
          <a:xfrm>
            <a:off x="5519352" y="1046205"/>
            <a:ext cx="635961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Réseaux sociaux</a:t>
            </a:r>
            <a:endParaRPr lang="fr-FR" sz="2800" dirty="0"/>
          </a:p>
          <a:p>
            <a:r>
              <a:rPr lang="fr-FR" dirty="0"/>
              <a:t> </a:t>
            </a:r>
          </a:p>
          <a:p>
            <a:r>
              <a:rPr lang="fr-FR" b="1" dirty="0"/>
              <a:t>Instagram</a:t>
            </a:r>
            <a:endParaRPr lang="fr-FR" dirty="0"/>
          </a:p>
          <a:p>
            <a:r>
              <a:rPr lang="fr-FR" dirty="0"/>
              <a:t>Le compte du musée a dépassé les 30 000 abonnés en mai. </a:t>
            </a:r>
          </a:p>
          <a:p>
            <a:r>
              <a:rPr lang="fr-FR" dirty="0"/>
              <a:t>40 000 comptés touchés par mois. 120 000 impressions par semaine</a:t>
            </a:r>
            <a:r>
              <a:rPr lang="fr-FR" b="1" dirty="0"/>
              <a:t>, soit 480 000 vues de nos contenus par mois</a:t>
            </a:r>
            <a:r>
              <a:rPr lang="fr-FR" dirty="0"/>
              <a:t>. </a:t>
            </a:r>
          </a:p>
          <a:p>
            <a:r>
              <a:rPr lang="fr-FR" dirty="0"/>
              <a:t> </a:t>
            </a:r>
          </a:p>
          <a:p>
            <a:r>
              <a:rPr lang="fr-FR" b="1" dirty="0"/>
              <a:t>Facebook</a:t>
            </a:r>
            <a:endParaRPr lang="fr-FR" dirty="0"/>
          </a:p>
          <a:p>
            <a:r>
              <a:rPr lang="fr-FR" dirty="0"/>
              <a:t>Hausse de 40% des personnes touchées en avril et mai avec 52K comptes atteints. Moyenne de portée d’un post : 7 000 abonnés, portée maximum d’un post en mai : 24 K abonnés</a:t>
            </a:r>
          </a:p>
          <a:p>
            <a:r>
              <a:rPr lang="fr-FR" dirty="0"/>
              <a:t>Nombre d’impressions </a:t>
            </a:r>
            <a:r>
              <a:rPr lang="fr-FR" b="1" dirty="0"/>
              <a:t>de nos contenus</a:t>
            </a:r>
            <a:r>
              <a:rPr lang="fr-FR" dirty="0"/>
              <a:t> : </a:t>
            </a:r>
            <a:r>
              <a:rPr lang="fr-FR" b="1" dirty="0"/>
              <a:t>120 000 par mois</a:t>
            </a:r>
            <a:r>
              <a:rPr lang="fr-FR" dirty="0"/>
              <a:t>. </a:t>
            </a:r>
          </a:p>
          <a:p>
            <a:r>
              <a:rPr lang="fr-FR" dirty="0"/>
              <a:t> </a:t>
            </a:r>
          </a:p>
          <a:p>
            <a:r>
              <a:rPr lang="fr-FR" b="1" dirty="0"/>
              <a:t>Twitter</a:t>
            </a:r>
            <a:endParaRPr lang="fr-FR" dirty="0"/>
          </a:p>
          <a:p>
            <a:r>
              <a:rPr lang="fr-FR" dirty="0"/>
              <a:t>150 000  impressions pour le mois de juin, </a:t>
            </a:r>
            <a:r>
              <a:rPr lang="fr-FR" b="1" dirty="0"/>
              <a:t>200 000 impressions en mai</a:t>
            </a:r>
            <a:r>
              <a:rPr lang="fr-FR" dirty="0"/>
              <a:t>, 134 000 impressions en avril. Hausse des contenus vus en mai suite à la #</a:t>
            </a:r>
            <a:r>
              <a:rPr lang="fr-FR" dirty="0" err="1"/>
              <a:t>MuseumWeek</a:t>
            </a:r>
            <a:r>
              <a:rPr lang="fr-FR" dirty="0"/>
              <a:t> et à l’intensification forte des </a:t>
            </a:r>
            <a:r>
              <a:rPr lang="fr-FR" dirty="0" err="1"/>
              <a:t>posts</a:t>
            </a:r>
            <a:r>
              <a:rPr lang="fr-FR" dirty="0"/>
              <a:t> cette semaine-là.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682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6032" y="296562"/>
            <a:ext cx="113929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>
                <a:latin typeface="+mj-lt"/>
              </a:rPr>
              <a:t>Encourager l’engagement affectif avec le musée : l’exemple des </a:t>
            </a:r>
            <a:r>
              <a:rPr lang="fr-FR" sz="3200" u="sng" dirty="0" err="1">
                <a:latin typeface="+mj-lt"/>
              </a:rPr>
              <a:t>Instameets</a:t>
            </a:r>
            <a:endParaRPr lang="fr-FR" sz="3200" u="sng" dirty="0">
              <a:latin typeface="+mj-lt"/>
            </a:endParaRPr>
          </a:p>
          <a:p>
            <a:r>
              <a:rPr lang="fr-FR" sz="2400" dirty="0">
                <a:latin typeface="+mj-lt"/>
              </a:rPr>
              <a:t>1er </a:t>
            </a:r>
            <a:r>
              <a:rPr lang="fr-FR" sz="2400" dirty="0" err="1">
                <a:latin typeface="+mj-lt"/>
              </a:rPr>
              <a:t>Instameet</a:t>
            </a:r>
            <a:r>
              <a:rPr lang="fr-FR" sz="2400" dirty="0">
                <a:latin typeface="+mj-lt"/>
              </a:rPr>
              <a:t> organisé au musée: juillet 2016</a:t>
            </a:r>
          </a:p>
          <a:p>
            <a:r>
              <a:rPr lang="fr-FR" sz="2000" dirty="0">
                <a:latin typeface="+mj-lt"/>
              </a:rPr>
              <a:t>Avant l’événement, 2000 abonnés au compte @</a:t>
            </a:r>
            <a:r>
              <a:rPr lang="fr-FR" sz="2000" dirty="0" err="1">
                <a:latin typeface="+mj-lt"/>
              </a:rPr>
              <a:t>mba_lyon</a:t>
            </a:r>
            <a:r>
              <a:rPr lang="fr-FR" sz="2000" dirty="0">
                <a:latin typeface="+mj-lt"/>
              </a:rPr>
              <a:t> (lancé fin 2015). Participation de 20 influenceurs lyonnais /contributeurs du compte @</a:t>
            </a:r>
            <a:r>
              <a:rPr lang="fr-FR" sz="2000" dirty="0" err="1">
                <a:latin typeface="+mj-lt"/>
              </a:rPr>
              <a:t>igerslyon</a:t>
            </a:r>
            <a:r>
              <a:rPr lang="fr-FR" sz="2000" dirty="0">
                <a:latin typeface="+mj-lt"/>
              </a:rPr>
              <a:t>, 2 semaines plus tard, 4000 abonnés. Budget: 50€</a:t>
            </a:r>
          </a:p>
          <a:p>
            <a:r>
              <a:rPr lang="fr-FR" sz="2000" dirty="0">
                <a:latin typeface="+mj-lt"/>
              </a:rPr>
              <a:t>Actuellement, 38 500 abonnés au compte @</a:t>
            </a:r>
            <a:r>
              <a:rPr lang="fr-FR" sz="2000" dirty="0" err="1">
                <a:latin typeface="+mj-lt"/>
              </a:rPr>
              <a:t>mba_lyon</a:t>
            </a:r>
            <a:endParaRPr lang="fr-FR" sz="2000" dirty="0"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2689424"/>
            <a:ext cx="5958726" cy="3979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99" y="2689424"/>
            <a:ext cx="3979104" cy="3979104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46307" y="404802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855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56967" y="269205"/>
            <a:ext cx="11782167" cy="1642505"/>
          </a:xfrm>
        </p:spPr>
        <p:txBody>
          <a:bodyPr/>
          <a:lstStyle/>
          <a:p>
            <a:pPr marL="0" indent="0">
              <a:buNone/>
            </a:pPr>
            <a:r>
              <a:rPr lang="fr-FR" sz="3200" u="sng" dirty="0" err="1">
                <a:latin typeface="+mj-lt"/>
              </a:rPr>
              <a:t>Instameets</a:t>
            </a:r>
            <a:r>
              <a:rPr lang="fr-FR" sz="3200" u="sng" dirty="0">
                <a:latin typeface="+mj-lt"/>
              </a:rPr>
              <a:t> au musée </a:t>
            </a:r>
          </a:p>
          <a:p>
            <a:pPr marL="0" indent="0">
              <a:buNone/>
            </a:pPr>
            <a:r>
              <a:rPr lang="fr-FR" sz="2400" dirty="0">
                <a:latin typeface="+mj-lt"/>
              </a:rPr>
              <a:t>Mettre en valeur le regard du public et des influenceurs pour augmenter la communauté du musée sur les réseaux sociaux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0" y="1812325"/>
            <a:ext cx="3220189" cy="48314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7" y="2183028"/>
            <a:ext cx="3832654" cy="38326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449728"/>
            <a:ext cx="3837710" cy="2557848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17242" y="338899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333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89" y="1576136"/>
            <a:ext cx="3517571" cy="453880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76" y="1586976"/>
            <a:ext cx="6791944" cy="45279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76" y="1581720"/>
            <a:ext cx="5842796" cy="45360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76" y="1581720"/>
            <a:ext cx="7902079" cy="45332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76" y="1580323"/>
            <a:ext cx="5911036" cy="45360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76" y="1576136"/>
            <a:ext cx="7198379" cy="4538801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818921" y="847835"/>
            <a:ext cx="3573617" cy="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LE PROJET GIGAPIXEL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8251" y="1606512"/>
            <a:ext cx="5083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atin typeface="Calibri Light" panose="020F0302020204030204" pitchFamily="34" charset="0"/>
              </a:rPr>
              <a:t>Naissance du projet en 2013</a:t>
            </a:r>
            <a:br>
              <a:rPr lang="fr-FR" sz="2800" dirty="0">
                <a:latin typeface="Calibri Light" panose="020F0302020204030204" pitchFamily="34" charset="0"/>
              </a:rPr>
            </a:br>
            <a:r>
              <a:rPr lang="fr-FR" sz="2800" dirty="0">
                <a:latin typeface="Calibri Light" panose="020F0302020204030204" pitchFamily="34" charset="0"/>
              </a:rPr>
              <a:t>avec </a:t>
            </a:r>
            <a:r>
              <a:rPr lang="fr-FR" sz="2800" i="1" dirty="0">
                <a:latin typeface="Calibri Light" panose="020F0302020204030204" pitchFamily="34" charset="0"/>
              </a:rPr>
              <a:t>L’Arétin et l’envoyé de Charles Quint </a:t>
            </a:r>
            <a:r>
              <a:rPr lang="fr-FR" sz="2800" dirty="0">
                <a:latin typeface="Calibri Light" panose="020F0302020204030204" pitchFamily="34" charset="0"/>
              </a:rPr>
              <a:t>d’</a:t>
            </a:r>
            <a:r>
              <a:rPr lang="fr-FR" sz="2800" b="1" dirty="0">
                <a:latin typeface="Calibri Light" panose="020F0302020204030204" pitchFamily="34" charset="0"/>
              </a:rPr>
              <a:t>Ingres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8251" y="3013337"/>
            <a:ext cx="50322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Dernier tableau photographié </a:t>
            </a:r>
            <a:br>
              <a:rPr lang="fr-FR" sz="2800" dirty="0"/>
            </a:br>
            <a:r>
              <a:rPr lang="fr-FR" sz="2800" dirty="0"/>
              <a:t>en 2018 </a:t>
            </a:r>
            <a:r>
              <a:rPr lang="fr-FR" sz="2800" dirty="0">
                <a:latin typeface="+mj-lt"/>
              </a:rPr>
              <a:t>: </a:t>
            </a:r>
            <a:r>
              <a:rPr lang="fr-FR" sz="2800" i="1" dirty="0">
                <a:latin typeface="+mj-lt"/>
              </a:rPr>
              <a:t>Dernières paroles de l’empereur Marc-Aurèle </a:t>
            </a:r>
            <a:r>
              <a:rPr lang="fr-FR" sz="2800" dirty="0">
                <a:latin typeface="+mj-lt"/>
              </a:rPr>
              <a:t>d’Eugène </a:t>
            </a:r>
            <a:r>
              <a:rPr lang="fr-FR" sz="2800" dirty="0"/>
              <a:t>Delacroix</a:t>
            </a:r>
          </a:p>
          <a:p>
            <a:endParaRPr lang="fr-FR" sz="2800" dirty="0"/>
          </a:p>
          <a:p>
            <a:r>
              <a:rPr lang="fr-FR" sz="2800" b="1" dirty="0"/>
              <a:t>Plus de 50 œuvres à admirer sur le site du musée au menu : Collections / </a:t>
            </a:r>
            <a:r>
              <a:rPr lang="fr-FR" sz="2800" b="1" dirty="0" err="1"/>
              <a:t>Gigapixel</a:t>
            </a:r>
            <a:endParaRPr lang="fr-FR" sz="2800" b="1" dirty="0"/>
          </a:p>
          <a:p>
            <a:endParaRPr lang="fr-FR" sz="28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02972" y="-372533"/>
            <a:ext cx="558361" cy="743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6221" y="1016950"/>
            <a:ext cx="6434983" cy="567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3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37" y="1576136"/>
            <a:ext cx="6852055" cy="45388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05" y="1576135"/>
            <a:ext cx="7655808" cy="45388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05" y="1584548"/>
            <a:ext cx="7611053" cy="4530387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5" name="Rectangle 14"/>
          <p:cNvSpPr/>
          <p:nvPr/>
        </p:nvSpPr>
        <p:spPr>
          <a:xfrm>
            <a:off x="11802972" y="-372533"/>
            <a:ext cx="558361" cy="743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8105" y="0"/>
            <a:ext cx="1512072" cy="743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732" y="1432610"/>
            <a:ext cx="5083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+mj-lt"/>
              </a:rPr>
              <a:t>Chaque photographie en </a:t>
            </a:r>
            <a:r>
              <a:rPr lang="fr-FR" sz="2800" dirty="0" err="1">
                <a:latin typeface="+mj-lt"/>
              </a:rPr>
              <a:t>gigapixel</a:t>
            </a:r>
            <a:r>
              <a:rPr lang="fr-FR" sz="2800" dirty="0">
                <a:latin typeface="+mj-lt"/>
              </a:rPr>
              <a:t> est constituée de </a:t>
            </a:r>
            <a:r>
              <a:rPr lang="fr-FR" sz="2800" b="1" dirty="0">
                <a:latin typeface="+mj-lt"/>
              </a:rPr>
              <a:t>centaines de photos en ultra-haute définition </a:t>
            </a:r>
            <a:r>
              <a:rPr lang="fr-FR" sz="2800" dirty="0">
                <a:latin typeface="+mj-lt"/>
              </a:rPr>
              <a:t>qui sont ensuite assemblées. </a:t>
            </a:r>
          </a:p>
          <a:p>
            <a:br>
              <a:rPr lang="fr-FR" sz="2800" dirty="0">
                <a:latin typeface="+mj-lt"/>
              </a:rPr>
            </a:br>
            <a:r>
              <a:rPr lang="fr-FR" sz="2800" dirty="0">
                <a:latin typeface="+mj-lt"/>
              </a:rPr>
              <a:t>Au final, </a:t>
            </a:r>
            <a:r>
              <a:rPr lang="fr-FR" sz="2800" b="1" dirty="0">
                <a:latin typeface="+mj-lt"/>
              </a:rPr>
              <a:t>chaque fichier est composé d’1 à 4 milliards de pixels</a:t>
            </a:r>
            <a:r>
              <a:rPr lang="fr-FR" sz="2800" dirty="0">
                <a:latin typeface="+mj-lt"/>
              </a:rPr>
              <a:t>, d’où le terme de </a:t>
            </a:r>
            <a:r>
              <a:rPr lang="fr-FR" sz="2800" dirty="0" err="1">
                <a:latin typeface="+mj-lt"/>
              </a:rPr>
              <a:t>gigapixel</a:t>
            </a:r>
            <a:r>
              <a:rPr lang="fr-FR" sz="2800" dirty="0">
                <a:latin typeface="+mj-lt"/>
              </a:rPr>
              <a:t>.</a:t>
            </a:r>
          </a:p>
          <a:p>
            <a:endParaRPr lang="fr-FR" sz="2800" dirty="0">
              <a:latin typeface="+mj-lt"/>
            </a:endParaRPr>
          </a:p>
          <a:p>
            <a:r>
              <a:rPr lang="fr-FR" sz="2800" dirty="0">
                <a:latin typeface="+mj-lt"/>
              </a:rPr>
              <a:t>Egalement disponibles en ligne : vidéos, jeux des 7 erreurs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LE GIGAPIXEL, QU’EST-CE QUE C’EST ?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818921" y="847835"/>
            <a:ext cx="6263667" cy="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4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99070" y="288325"/>
            <a:ext cx="862501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latin typeface="+mj-lt"/>
              </a:rPr>
              <a:t>Un exemple de partenariat : </a:t>
            </a:r>
          </a:p>
          <a:p>
            <a:r>
              <a:rPr lang="fr-FR" sz="3200" u="sng" dirty="0">
                <a:latin typeface="+mj-lt"/>
              </a:rPr>
              <a:t>le musée sur Google Arts and Culture</a:t>
            </a:r>
          </a:p>
          <a:p>
            <a:endParaRPr lang="fr-FR" sz="900" b="1" dirty="0">
              <a:latin typeface="+mj-lt"/>
            </a:endParaRP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Navigation dynamique, contenus enrichis et innovants : </a:t>
            </a:r>
          </a:p>
          <a:p>
            <a:r>
              <a:rPr lang="fr-FR" sz="2000" b="1" dirty="0">
                <a:latin typeface="+mj-lt"/>
              </a:rPr>
              <a:t>une plongée exceptionnelle dans les collections</a:t>
            </a: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15 histoires : </a:t>
            </a:r>
          </a:p>
          <a:p>
            <a:r>
              <a:rPr lang="fr-FR" sz="2000" dirty="0">
                <a:latin typeface="+mj-lt"/>
              </a:rPr>
              <a:t>Les chefs d’œuvre du musée – FR et EN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 jardin du musée – histoire du bâtiment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Parcours : Sculptures – Objets d’art – Peintures flamande et hollandaise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Parcours thématiques : Nature/Végétal – Femmes - Fleurs – Héros – Couleur/Noir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Détails en </a:t>
            </a:r>
            <a:r>
              <a:rPr lang="fr-FR" sz="2000" dirty="0" err="1">
                <a:latin typeface="+mj-lt"/>
              </a:rPr>
              <a:t>gigapixel</a:t>
            </a:r>
            <a:r>
              <a:rPr lang="fr-FR" sz="2000" dirty="0">
                <a:latin typeface="+mj-lt"/>
              </a:rPr>
              <a:t> : Regards, Mains, Bijoux, Tissus, Animaux</a:t>
            </a:r>
          </a:p>
          <a:p>
            <a:r>
              <a:rPr lang="fr-FR" sz="2000" dirty="0">
                <a:latin typeface="+mj-lt"/>
              </a:rPr>
              <a:t> </a:t>
            </a:r>
          </a:p>
          <a:p>
            <a:r>
              <a:rPr lang="fr-FR" sz="2000" b="1" dirty="0">
                <a:latin typeface="+mj-lt"/>
              </a:rPr>
              <a:t>4 parcours en Street </a:t>
            </a:r>
            <a:r>
              <a:rPr lang="fr-FR" sz="2000" b="1" dirty="0" err="1">
                <a:latin typeface="+mj-lt"/>
              </a:rPr>
              <a:t>View</a:t>
            </a:r>
            <a:r>
              <a:rPr lang="fr-FR" sz="2000" b="1" dirty="0">
                <a:latin typeface="+mj-lt"/>
              </a:rPr>
              <a:t> dans les espaces et sur les toits du musée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4933" t="16097" r="36824" b="4504"/>
          <a:stretch/>
        </p:blipFill>
        <p:spPr>
          <a:xfrm>
            <a:off x="7974227" y="437754"/>
            <a:ext cx="3547755" cy="32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06" t="10571" r="1013" b="16757"/>
          <a:stretch/>
        </p:blipFill>
        <p:spPr>
          <a:xfrm>
            <a:off x="49427" y="724930"/>
            <a:ext cx="12019006" cy="49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1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85102" y="477795"/>
            <a:ext cx="1064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 chronologique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" y="3595772"/>
            <a:ext cx="7751806" cy="31924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" y="178440"/>
            <a:ext cx="6598508" cy="32714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23503" y="602756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</a:rPr>
              <a:t>Recherche chronologique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77881" y="477795"/>
            <a:ext cx="381411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</a:rPr>
              <a:t>Contenus disponibles: </a:t>
            </a:r>
          </a:p>
          <a:p>
            <a:endParaRPr lang="fr-FR" sz="20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latin typeface="+mj-lt"/>
              </a:rPr>
              <a:t>Visuels en HD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+mj-lt"/>
              </a:rPr>
              <a:t>Œuvres en </a:t>
            </a:r>
            <a:r>
              <a:rPr lang="fr-FR" sz="2000" dirty="0" err="1">
                <a:latin typeface="+mj-lt"/>
              </a:rPr>
              <a:t>gigapixel</a:t>
            </a:r>
            <a:endParaRPr lang="fr-FR" sz="20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latin typeface="+mj-lt"/>
              </a:rPr>
              <a:t>Textes</a:t>
            </a:r>
          </a:p>
          <a:p>
            <a:pPr marL="285750" indent="-285750">
              <a:buFontTx/>
              <a:buChar char="-"/>
            </a:pPr>
            <a:r>
              <a:rPr lang="fr-FR" sz="2000" dirty="0" err="1">
                <a:latin typeface="+mj-lt"/>
              </a:rPr>
              <a:t>Audios</a:t>
            </a:r>
            <a:endParaRPr lang="fr-FR" sz="20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latin typeface="+mj-lt"/>
              </a:rPr>
              <a:t>Vidéos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+mj-lt"/>
              </a:rPr>
              <a:t>Visites virtuelles – Street </a:t>
            </a:r>
            <a:r>
              <a:rPr lang="fr-FR" sz="2000" dirty="0" err="1">
                <a:latin typeface="+mj-lt"/>
              </a:rPr>
              <a:t>View</a:t>
            </a:r>
            <a:endParaRPr lang="fr-FR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Possibilité de faire des recherches par thématique, couleur, chronologie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Possibilité de créer son compte et ses propres galeries thématiques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Accessible sur le site du musée : aller au menu :</a:t>
            </a:r>
          </a:p>
          <a:p>
            <a:r>
              <a:rPr lang="fr-FR" sz="2000" b="1" dirty="0">
                <a:latin typeface="+mj-lt"/>
              </a:rPr>
              <a:t>Collections / Google Arts and Culture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36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2" y="1748930"/>
            <a:ext cx="6881657" cy="4588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99" y="1116291"/>
            <a:ext cx="2665754" cy="52183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2" y="1748930"/>
            <a:ext cx="6214924" cy="45934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1745137"/>
            <a:ext cx="3328307" cy="48267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8922" y="6337790"/>
            <a:ext cx="11373078" cy="706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12732" y="1045404"/>
            <a:ext cx="11373078" cy="706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76534" y="320995"/>
            <a:ext cx="10140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DES COLLECTIONS ENCYCLOPÉDIQUES : </a:t>
            </a:r>
          </a:p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5000 ans d’histoire de l’art, de l’Antiquité à nos jours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818922" y="847835"/>
            <a:ext cx="8656674" cy="10836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9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0274"/>
            <a:ext cx="8114271" cy="35668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r="14528" b="2422"/>
          <a:stretch/>
        </p:blipFill>
        <p:spPr>
          <a:xfrm>
            <a:off x="3404636" y="4154577"/>
            <a:ext cx="4264791" cy="25537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35" t="19099" r="42298" b="5705"/>
          <a:stretch/>
        </p:blipFill>
        <p:spPr>
          <a:xfrm>
            <a:off x="16475" y="4154577"/>
            <a:ext cx="3146855" cy="23121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-68" t="19460" r="30270" b="11471"/>
          <a:stretch/>
        </p:blipFill>
        <p:spPr>
          <a:xfrm>
            <a:off x="7760043" y="4154577"/>
            <a:ext cx="4489622" cy="24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7706"/>
            <a:ext cx="12192000" cy="81311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52461" y="586219"/>
            <a:ext cx="75573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3500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45843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42" y="1141271"/>
            <a:ext cx="7824923" cy="52166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2" y="1148044"/>
            <a:ext cx="4610398" cy="60365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300 à 350 000 VISITEURS PAR AN 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818922" y="847835"/>
            <a:ext cx="4436569" cy="555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4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ECOSYSTEME NUMERIQUE</a:t>
            </a:r>
            <a:endParaRPr lang="fr-FR" sz="3200" dirty="0">
              <a:solidFill>
                <a:srgbClr val="000000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4830336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26348" y="1276336"/>
            <a:ext cx="11016049" cy="31036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sz="4000" b="1" dirty="0"/>
              <a:t>Les plateformes de valorisation des collections et de partage de contenus en ligne :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>
              <a:buFontTx/>
              <a:buChar char="-"/>
            </a:pPr>
            <a:r>
              <a:rPr lang="fr-FR" sz="4000" b="1" dirty="0">
                <a:latin typeface="+mj-lt"/>
              </a:rPr>
              <a:t>Site internet – nouveau site mis en ligne en février 2020. </a:t>
            </a:r>
            <a:r>
              <a:rPr lang="fr-FR" dirty="0">
                <a:latin typeface="+mj-lt"/>
              </a:rPr>
              <a:t>Ressources en ligne et plateformes accessibles depuis le site : base de données Collections en ligne, site Histoire des arts – collections XXe, </a:t>
            </a:r>
            <a:r>
              <a:rPr lang="fr-FR" dirty="0" err="1">
                <a:latin typeface="+mj-lt"/>
              </a:rPr>
              <a:t>Gigapixel</a:t>
            </a:r>
            <a:r>
              <a:rPr lang="fr-FR" dirty="0">
                <a:latin typeface="+mj-lt"/>
              </a:rPr>
              <a:t>, Google arts and culture</a:t>
            </a:r>
          </a:p>
          <a:p>
            <a:pPr>
              <a:buFontTx/>
              <a:buChar char="-"/>
            </a:pPr>
            <a:endParaRPr lang="fr-FR" dirty="0">
              <a:latin typeface="+mj-lt"/>
            </a:endParaRPr>
          </a:p>
          <a:p>
            <a:pPr>
              <a:buFontTx/>
              <a:buChar char="-"/>
            </a:pPr>
            <a:r>
              <a:rPr lang="fr-FR" sz="3800" b="1" dirty="0">
                <a:latin typeface="+mj-lt"/>
              </a:rPr>
              <a:t>Réseaux sociaux</a:t>
            </a:r>
          </a:p>
          <a:p>
            <a:pPr>
              <a:buFontTx/>
              <a:buChar char="-"/>
            </a:pPr>
            <a:endParaRPr lang="fr-FR" sz="3800" dirty="0">
              <a:latin typeface="+mj-lt"/>
            </a:endParaRPr>
          </a:p>
          <a:p>
            <a:pPr marL="0" indent="0">
              <a:buNone/>
            </a:pPr>
            <a:r>
              <a:rPr lang="fr-FR" sz="3800" dirty="0"/>
              <a:t>- </a:t>
            </a:r>
            <a:r>
              <a:rPr lang="fr-FR" sz="3800" b="1" dirty="0">
                <a:latin typeface="+mj-lt"/>
              </a:rPr>
              <a:t>Application mobile</a:t>
            </a:r>
          </a:p>
          <a:p>
            <a:pPr marL="0" indent="0">
              <a:buNone/>
            </a:pPr>
            <a:endParaRPr lang="fr-FR" dirty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3716" t="25465" r="1148" b="3664"/>
          <a:stretch/>
        </p:blipFill>
        <p:spPr>
          <a:xfrm>
            <a:off x="2699759" y="2750480"/>
            <a:ext cx="8542638" cy="40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SUIVEZ-NOUS !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2389353" cy="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77875" y="3566667"/>
            <a:ext cx="5285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dirty="0">
                <a:solidFill>
                  <a:prstClr val="black"/>
                </a:solidFill>
                <a:latin typeface="+mj-lt"/>
              </a:rPr>
              <a:t>    </a:t>
            </a:r>
            <a:r>
              <a:rPr lang="fr-FR" sz="2800" dirty="0" err="1">
                <a:solidFill>
                  <a:prstClr val="black"/>
                </a:solidFill>
                <a:latin typeface="+mj-lt"/>
              </a:rPr>
              <a:t>museedesbeauxartsdelyon</a:t>
            </a:r>
            <a:endParaRPr lang="fr-FR" sz="2800" dirty="0">
              <a:solidFill>
                <a:prstClr val="black"/>
              </a:solidFill>
              <a:latin typeface="+mj-lt"/>
            </a:endParaRPr>
          </a:p>
          <a:p>
            <a:pPr lvl="0"/>
            <a:endParaRPr lang="fr-FR" sz="2800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fr-FR" sz="2800" dirty="0">
                <a:solidFill>
                  <a:prstClr val="black"/>
                </a:solidFill>
                <a:latin typeface="+mj-lt"/>
              </a:rPr>
              <a:t>     </a:t>
            </a:r>
            <a:r>
              <a:rPr lang="fr-FR" sz="2800" dirty="0" err="1">
                <a:solidFill>
                  <a:prstClr val="black"/>
                </a:solidFill>
                <a:latin typeface="+mj-lt"/>
              </a:rPr>
              <a:t>mbalyon</a:t>
            </a:r>
            <a:endParaRPr lang="fr-FR" sz="2800" dirty="0">
              <a:solidFill>
                <a:prstClr val="black"/>
              </a:solidFill>
              <a:latin typeface="+mj-lt"/>
            </a:endParaRPr>
          </a:p>
          <a:p>
            <a:pPr lvl="0"/>
            <a:endParaRPr lang="fr-FR" sz="2800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fr-FR" sz="2800" dirty="0">
                <a:solidFill>
                  <a:prstClr val="black"/>
                </a:solidFill>
                <a:latin typeface="+mj-lt"/>
              </a:rPr>
              <a:t>     </a:t>
            </a:r>
            <a:r>
              <a:rPr lang="fr-FR" sz="2800" dirty="0" err="1">
                <a:solidFill>
                  <a:prstClr val="black"/>
                </a:solidFill>
                <a:latin typeface="+mj-lt"/>
              </a:rPr>
              <a:t>mba_lyon</a:t>
            </a:r>
            <a:r>
              <a:rPr lang="fr-FR" sz="2800" dirty="0">
                <a:solidFill>
                  <a:prstClr val="black"/>
                </a:solidFill>
                <a:latin typeface="+mj-lt"/>
              </a:rPr>
              <a:t>  </a:t>
            </a:r>
          </a:p>
          <a:p>
            <a:endParaRPr lang="fr-FR" sz="28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859" y="1602706"/>
            <a:ext cx="554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242 000  </a:t>
            </a:r>
            <a:r>
              <a:rPr lang="fr-FR" sz="28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abonnés sur </a:t>
            </a:r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Facebook</a:t>
            </a:r>
          </a:p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27 900  </a:t>
            </a:r>
            <a:r>
              <a:rPr lang="fr-FR" sz="28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abonnés sur </a:t>
            </a:r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Twitter</a:t>
            </a:r>
          </a:p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38 500  </a:t>
            </a:r>
            <a:r>
              <a:rPr lang="fr-FR" sz="28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abonnés sur </a:t>
            </a:r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Instagram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5" y="3617565"/>
            <a:ext cx="260506" cy="4728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6" y="5332781"/>
            <a:ext cx="452148" cy="4521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4" y="4517913"/>
            <a:ext cx="466310" cy="3875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4460" t="15015" r="24932" b="4264"/>
          <a:stretch/>
        </p:blipFill>
        <p:spPr>
          <a:xfrm>
            <a:off x="5750011" y="437754"/>
            <a:ext cx="6170142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69971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150" y="1130244"/>
            <a:ext cx="554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Promouvoir l’image du musée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8716" t="25105" r="28649" b="19520"/>
          <a:stretch/>
        </p:blipFill>
        <p:spPr>
          <a:xfrm>
            <a:off x="6505461" y="2209342"/>
            <a:ext cx="5028943" cy="36740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676" t="26066" r="25811" b="20360"/>
          <a:stretch/>
        </p:blipFill>
        <p:spPr>
          <a:xfrm>
            <a:off x="369266" y="2209342"/>
            <a:ext cx="5914768" cy="36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69971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150" y="1130244"/>
            <a:ext cx="554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Valoriser les collections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6" y="1974408"/>
            <a:ext cx="5692492" cy="36156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"/>
          <a:stretch/>
        </p:blipFill>
        <p:spPr>
          <a:xfrm>
            <a:off x="6377957" y="1974409"/>
            <a:ext cx="5474508" cy="36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150" y="1130244"/>
            <a:ext cx="7118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Porter la programmation culturelle pour tous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6" y="1974408"/>
            <a:ext cx="5695384" cy="36156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72" y="1974408"/>
            <a:ext cx="5667282" cy="36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418" y="-865818"/>
            <a:ext cx="11373078" cy="20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6534" y="320995"/>
            <a:ext cx="10140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QUELQUES EXEMPLES DE PUBLICATIONS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73007" y="437754"/>
            <a:ext cx="339725" cy="339725"/>
          </a:xfrm>
          <a:prstGeom prst="diamond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904037" y="905768"/>
            <a:ext cx="6519651" cy="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0387" y="905770"/>
            <a:ext cx="899307" cy="6359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8922" y="6337789"/>
            <a:ext cx="11373078" cy="105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149" y="1130244"/>
            <a:ext cx="10280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+mj-lt"/>
                <a:ea typeface="Microsoft YaHei" panose="020B0503020204020204" pitchFamily="34" charset="-122"/>
              </a:rPr>
              <a:t>Encourager le dialogue et favoriser la participation des communautés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1886464"/>
            <a:ext cx="3168298" cy="437841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68" y="1886464"/>
            <a:ext cx="3206944" cy="44808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"/>
          <a:stretch/>
        </p:blipFill>
        <p:spPr>
          <a:xfrm>
            <a:off x="7820604" y="1846377"/>
            <a:ext cx="3206944" cy="44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470</Words>
  <Application>Microsoft Office PowerPoint</Application>
  <PresentationFormat>Grand écran</PresentationFormat>
  <Paragraphs>121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Ville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NAESSENS Guillemette</dc:creator>
  <cp:lastModifiedBy>Cécile Josse</cp:lastModifiedBy>
  <cp:revision>135</cp:revision>
  <dcterms:created xsi:type="dcterms:W3CDTF">2015-09-17T12:52:09Z</dcterms:created>
  <dcterms:modified xsi:type="dcterms:W3CDTF">2021-06-28T10:36:25Z</dcterms:modified>
</cp:coreProperties>
</file>