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2" r:id="rId2"/>
    <p:sldId id="288" r:id="rId3"/>
    <p:sldId id="323" r:id="rId4"/>
    <p:sldId id="324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age d'accueil" id="{56C2C84F-8ABB-426A-AC79-AF8C176A7554}">
          <p14:sldIdLst>
            <p14:sldId id="322"/>
            <p14:sldId id="288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F60"/>
    <a:srgbClr val="496C88"/>
    <a:srgbClr val="CB5F81"/>
    <a:srgbClr val="E48AA4"/>
    <a:srgbClr val="F3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3" autoAdjust="0"/>
    <p:restoredTop sz="95909"/>
  </p:normalViewPr>
  <p:slideViewPr>
    <p:cSldViewPr snapToGrid="0">
      <p:cViewPr varScale="1">
        <p:scale>
          <a:sx n="69" d="100"/>
          <a:sy n="69" d="100"/>
        </p:scale>
        <p:origin x="52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BEAD87-5136-9845-A590-6F2094BA1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2889BD-E2DD-BA46-9A6D-F13E09AA17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10E03-9B4F-104B-96AA-621E8DBBF1FB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610572-2A19-5943-A3B8-427B86F3AC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68DD20-C38B-454C-9B74-5A158E8B8D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6D1ED-1CD9-424B-B1B7-4C1361600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55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69F6-6E09-2240-BDA9-08F227C36281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2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/>
              <a:t>3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/>
              <a:t>4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/>
              <a:t>5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F16DD-ACF9-3A4A-83E5-4DE399FB2E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ontserrat" pitchFamily="2" charset="77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ontserrat" pitchFamily="2" charset="77"/>
        <a:ea typeface="+mn-ea"/>
        <a:cs typeface="+mn-cs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Montserrat" pitchFamily="2" charset="77"/>
        <a:ea typeface="+mn-ea"/>
        <a:cs typeface="+mn-cs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Montserrat" pitchFamily="2" charset="77"/>
        <a:ea typeface="+mn-ea"/>
        <a:cs typeface="+mn-cs"/>
      </a:defRPr>
    </a:lvl4pPr>
    <a:lvl5pPr marL="1828800" algn="l" defTabSz="914400" rtl="0" eaLnBrk="1" latinLnBrk="0" hangingPunct="1">
      <a:defRPr lang="en-US" sz="1200" kern="1200" dirty="0">
        <a:solidFill>
          <a:schemeClr val="tx1"/>
        </a:solidFill>
        <a:latin typeface="Montserrat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F16DD-ACF9-3A4A-83E5-4DE399FB2E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F16DD-ACF9-3A4A-83E5-4DE399FB2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AC2B855F-DF6C-A04A-94C7-1E84E283B0D0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2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067300" y="483576"/>
            <a:ext cx="6210300" cy="4009294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2971800" y="3683976"/>
            <a:ext cx="4152900" cy="2734407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E7E26F3A-BC23-7548-9CBD-4152250AD3B1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9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 page d'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261367" y="120012"/>
            <a:ext cx="11669265" cy="6617976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116544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plein 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36755" y="477762"/>
            <a:ext cx="11518490" cy="5902476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7784CF3A-8463-FD4F-A258-16373759FBE9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9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 sur le c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971800" cy="6858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20C78E67-99C2-1648-B496-225F4BAA99C4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124700" y="796842"/>
            <a:ext cx="4152900" cy="3038558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796842"/>
            <a:ext cx="4152900" cy="3038558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80B5B567-3D61-F84A-83B5-227049B1F968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5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osaïqu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14400" y="2955074"/>
            <a:ext cx="2057400" cy="3902926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2971800" y="2230244"/>
            <a:ext cx="2095500" cy="4627756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5067300" y="2620537"/>
            <a:ext cx="2057400" cy="4237463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 noProof="0" dirty="0"/>
              <a:t>Insérez votre image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806EE-171F-D643-A80A-5CCE3876C83B}"/>
              </a:ext>
            </a:extLst>
          </p:cNvPr>
          <p:cNvSpPr txBox="1"/>
          <p:nvPr userDrawn="1"/>
        </p:nvSpPr>
        <p:spPr>
          <a:xfrm>
            <a:off x="8090704" y="6451756"/>
            <a:ext cx="3950102" cy="2862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fr-FR" sz="8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Entretiens Jacques Cartier : le Sommet </a:t>
            </a:r>
            <a:r>
              <a:rPr lang="fr-FR" sz="800" kern="1200" noProof="0" dirty="0">
                <a:solidFill>
                  <a:srgbClr val="433F60"/>
                </a:solidFill>
                <a:latin typeface="Montserrat" pitchFamily="2" charset="77"/>
                <a:ea typeface="Montserrat" charset="0"/>
                <a:cs typeface="Montserrat" charset="0"/>
              </a:rPr>
              <a:t>Virtuel 2020 I </a:t>
            </a:r>
            <a:r>
              <a:rPr lang="fr-FR" sz="1400" b="1" noProof="0" dirty="0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#</a:t>
            </a:r>
            <a:r>
              <a:rPr lang="fr-FR" sz="1400" b="1" noProof="0" dirty="0" err="1">
                <a:solidFill>
                  <a:srgbClr val="CB5F81"/>
                </a:solidFill>
                <a:latin typeface="Montserrat ExtraBold" pitchFamily="2" charset="77"/>
                <a:ea typeface="Montserrat" charset="0"/>
                <a:cs typeface="Montserrat" charset="0"/>
              </a:rPr>
              <a:t>EJCVirtuel</a:t>
            </a:r>
            <a:endParaRPr lang="fr-FR" sz="1000" b="1" noProof="0" dirty="0">
              <a:solidFill>
                <a:srgbClr val="CB5F81"/>
              </a:solidFill>
              <a:latin typeface="Montserrat ExtraBold" pitchFamily="2" charset="77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1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7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96" r:id="rId3"/>
    <p:sldLayoutId id="2147483697" r:id="rId4"/>
    <p:sldLayoutId id="2147483662" r:id="rId5"/>
    <p:sldLayoutId id="2147483663" r:id="rId6"/>
    <p:sldLayoutId id="2147483669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1872" userDrawn="1">
          <p15:clr>
            <a:srgbClr val="F26B43"/>
          </p15:clr>
        </p15:guide>
        <p15:guide id="4" pos="3192" userDrawn="1">
          <p15:clr>
            <a:srgbClr val="F26B43"/>
          </p15:clr>
        </p15:guide>
        <p15:guide id="5" pos="4488" userDrawn="1">
          <p15:clr>
            <a:srgbClr val="F26B43"/>
          </p15:clr>
        </p15:guide>
        <p15:guide id="6" pos="5808" userDrawn="1">
          <p15:clr>
            <a:srgbClr val="F26B43"/>
          </p15:clr>
        </p15:guide>
        <p15:guide id="7" pos="7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3">
            <a:extLst>
              <a:ext uri="{FF2B5EF4-FFF2-40B4-BE49-F238E27FC236}">
                <a16:creationId xmlns:a16="http://schemas.microsoft.com/office/drawing/2014/main" id="{257AA954-1586-B347-B7FE-F642B23B509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70"/>
          <a:stretch/>
        </p:blipFill>
        <p:spPr>
          <a:xfrm>
            <a:off x="336755" y="201477"/>
            <a:ext cx="11518490" cy="6478291"/>
          </a:xfrm>
        </p:spPr>
      </p:pic>
    </p:spTree>
    <p:extLst>
      <p:ext uri="{BB962C8B-B14F-4D97-AF65-F5344CB8AC3E}">
        <p14:creationId xmlns:p14="http://schemas.microsoft.com/office/powerpoint/2010/main" val="28223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67430" y="3100218"/>
            <a:ext cx="8799453" cy="1030455"/>
            <a:chOff x="3012034" y="3100218"/>
            <a:chExt cx="8799453" cy="1030455"/>
          </a:xfrm>
        </p:grpSpPr>
        <p:sp>
          <p:nvSpPr>
            <p:cNvPr id="3" name="TextBox 2"/>
            <p:cNvSpPr txBox="1"/>
            <p:nvPr/>
          </p:nvSpPr>
          <p:spPr>
            <a:xfrm>
              <a:off x="3012034" y="3100218"/>
              <a:ext cx="1137491" cy="955646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600" b="1" dirty="0">
                  <a:solidFill>
                    <a:schemeClr val="bg1">
                      <a:lumMod val="50000"/>
                      <a:alpha val="20000"/>
                    </a:schemeClr>
                  </a:solidFill>
                  <a:latin typeface="+mj-lt"/>
                  <a:ea typeface="Bebas Neue" charset="0"/>
                  <a:cs typeface="Bebas Neue" charset="0"/>
                </a:rPr>
                <a:t>01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77084" y="3188528"/>
              <a:ext cx="1325043" cy="313932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fr-FR" dirty="0" smtClean="0">
                  <a:solidFill>
                    <a:srgbClr val="496C88"/>
                  </a:solidFill>
                  <a:latin typeface="+mj-lt"/>
                  <a:ea typeface="Bebas Neue" charset="0"/>
                  <a:cs typeface="Bebas Neue" charset="0"/>
                </a:rPr>
                <a:t>Persistances</a:t>
              </a:r>
              <a:endParaRPr lang="fr-FR" dirty="0">
                <a:solidFill>
                  <a:srgbClr val="496C88"/>
                </a:solidFill>
                <a:latin typeface="+mj-lt"/>
                <a:ea typeface="Bebas Neue" charset="0"/>
                <a:cs typeface="Bebas Neue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077084" y="3100218"/>
              <a:ext cx="343990" cy="0"/>
            </a:xfrm>
            <a:prstGeom prst="line">
              <a:avLst/>
            </a:prstGeom>
            <a:ln w="25400">
              <a:solidFill>
                <a:srgbClr val="CB5F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071020" y="3530509"/>
              <a:ext cx="6740467" cy="600164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fr-FR" sz="1000" dirty="0" smtClean="0">
                  <a:solidFill>
                    <a:srgbClr val="433F60"/>
                  </a:solidFill>
                  <a:latin typeface="Rubik" pitchFamily="2" charset="-79"/>
                  <a:cs typeface="Rubik" pitchFamily="2" charset="-79"/>
                </a:rPr>
                <a:t>D’un point de vue sociologique, le numérique </a:t>
              </a:r>
              <a:r>
                <a:rPr lang="fr-FR" sz="1000" dirty="0">
                  <a:solidFill>
                    <a:srgbClr val="433F60"/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proposent objectivement des fonctionnalités inédites dans l’histoire des pratiques culturelles et </a:t>
              </a:r>
              <a:r>
                <a:rPr lang="fr-FR" sz="1000" dirty="0" smtClean="0">
                  <a:solidFill>
                    <a:srgbClr val="433F60"/>
                  </a:solidFill>
                  <a:latin typeface="Rubik" panose="02000604000000020004" pitchFamily="2" charset="-79"/>
                  <a:cs typeface="Rubik" panose="02000604000000020004" pitchFamily="2" charset="-79"/>
                </a:rPr>
                <a:t>médiatiques. Toutefois, il ne modifie pas radicalement la logique des inégalités sociales et culturelles.</a:t>
              </a:r>
              <a:endParaRPr lang="en-US" sz="1000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54239" y="3385854"/>
              <a:ext cx="473848" cy="29078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spc="300" dirty="0">
                  <a:solidFill>
                    <a:srgbClr val="CB5F81"/>
                  </a:solidFill>
                  <a:latin typeface="+mj-lt"/>
                  <a:ea typeface="Bebas Neue" charset="0"/>
                  <a:cs typeface="Bebas Neue" charset="0"/>
                </a:rPr>
                <a:t>Un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67430" y="4667398"/>
            <a:ext cx="8265566" cy="1230510"/>
            <a:chOff x="3012034" y="3100218"/>
            <a:chExt cx="8265566" cy="1230510"/>
          </a:xfrm>
        </p:grpSpPr>
        <p:sp>
          <p:nvSpPr>
            <p:cNvPr id="9" name="TextBox 8"/>
            <p:cNvSpPr txBox="1"/>
            <p:nvPr/>
          </p:nvSpPr>
          <p:spPr>
            <a:xfrm>
              <a:off x="3012034" y="3100218"/>
              <a:ext cx="1137491" cy="955646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600" b="1" dirty="0">
                  <a:solidFill>
                    <a:schemeClr val="bg1">
                      <a:lumMod val="50000"/>
                      <a:alpha val="20000"/>
                    </a:schemeClr>
                  </a:solidFill>
                  <a:latin typeface="+mj-lt"/>
                  <a:ea typeface="Bebas Neue" charset="0"/>
                  <a:cs typeface="Bebas Neue" charset="0"/>
                </a:rPr>
                <a:t>02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7084" y="3188528"/>
              <a:ext cx="1121461" cy="313932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rgbClr val="496C88"/>
                  </a:solidFill>
                  <a:latin typeface="+mj-lt"/>
                </a:rPr>
                <a:t>Mutations</a:t>
              </a:r>
              <a:endParaRPr lang="en-US" dirty="0">
                <a:solidFill>
                  <a:srgbClr val="496C88"/>
                </a:solidFill>
                <a:latin typeface="+mj-lt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77084" y="3100218"/>
              <a:ext cx="343990" cy="0"/>
            </a:xfrm>
            <a:prstGeom prst="line">
              <a:avLst/>
            </a:prstGeom>
            <a:ln w="25400">
              <a:solidFill>
                <a:srgbClr val="CB5F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71021" y="3530509"/>
              <a:ext cx="6206579" cy="800219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fr-FR" sz="1000" dirty="0" smtClean="0">
                  <a:solidFill>
                    <a:srgbClr val="433F60"/>
                  </a:solidFill>
                  <a:latin typeface="Rubik" pitchFamily="2" charset="-79"/>
                  <a:cs typeface="Rubik" pitchFamily="2" charset="-79"/>
                </a:rPr>
                <a:t>Elles sont d’abord de trois ordres :</a:t>
              </a:r>
            </a:p>
            <a:p>
              <a:pPr marL="228600" indent="-228600">
                <a:lnSpc>
                  <a:spcPct val="130000"/>
                </a:lnSpc>
                <a:buAutoNum type="arabicParenR"/>
              </a:pPr>
              <a:r>
                <a:rPr lang="fr-FR" sz="1000" dirty="0" smtClean="0">
                  <a:solidFill>
                    <a:srgbClr val="433F60"/>
                  </a:solidFill>
                  <a:latin typeface="Rubik" pitchFamily="2" charset="-79"/>
                  <a:cs typeface="Rubik" pitchFamily="2" charset="-79"/>
                </a:rPr>
                <a:t>De l’ordre de la fragmentation </a:t>
              </a:r>
            </a:p>
            <a:p>
              <a:pPr marL="228600" indent="-228600">
                <a:lnSpc>
                  <a:spcPct val="130000"/>
                </a:lnSpc>
                <a:buAutoNum type="arabicParenR"/>
              </a:pPr>
              <a:r>
                <a:rPr lang="fr-FR" sz="1000" dirty="0" smtClean="0">
                  <a:solidFill>
                    <a:srgbClr val="433F60"/>
                  </a:solidFill>
                  <a:latin typeface="Rubik" pitchFamily="2" charset="-79"/>
                  <a:cs typeface="Rubik" pitchFamily="2" charset="-79"/>
                </a:rPr>
                <a:t>De l’ordre de l’hybridation</a:t>
              </a:r>
              <a:endParaRPr lang="fr-FR" sz="1000" dirty="0">
                <a:solidFill>
                  <a:srgbClr val="433F60"/>
                </a:solidFill>
                <a:latin typeface="Rubik" pitchFamily="2" charset="-79"/>
                <a:cs typeface="Rubik" pitchFamily="2" charset="-79"/>
              </a:endParaRPr>
            </a:p>
            <a:p>
              <a:pPr marL="228600" indent="-228600">
                <a:lnSpc>
                  <a:spcPct val="130000"/>
                </a:lnSpc>
                <a:buAutoNum type="arabicParenR"/>
              </a:pPr>
              <a:r>
                <a:rPr lang="fr-FR" sz="1000" dirty="0" smtClean="0">
                  <a:solidFill>
                    <a:srgbClr val="433F60"/>
                  </a:solidFill>
                  <a:latin typeface="Rubik" pitchFamily="2" charset="-79"/>
                  <a:cs typeface="Rubik" pitchFamily="2" charset="-79"/>
                </a:rPr>
                <a:t>De l’ordre d’un bouleversement des monopoles</a:t>
              </a:r>
              <a:endParaRPr lang="en-US" sz="1000" dirty="0">
                <a:solidFill>
                  <a:schemeClr val="tx1">
                    <a:alpha val="7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54239" y="3385854"/>
              <a:ext cx="816890" cy="29078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spc="300" dirty="0">
                  <a:solidFill>
                    <a:srgbClr val="CB5F81"/>
                  </a:solidFill>
                  <a:latin typeface="+mj-lt"/>
                  <a:ea typeface="Bebas Neue" charset="0"/>
                  <a:cs typeface="Bebas Neue" charset="0"/>
                </a:rPr>
                <a:t>Deux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1477" y="100264"/>
            <a:ext cx="10174387" cy="230832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algn="ctr"/>
            <a:r>
              <a:rPr lang="fr-FR" sz="4800" b="1" cap="all" dirty="0" smtClean="0">
                <a:solidFill>
                  <a:srgbClr val="CB5F81"/>
                </a:solidFill>
              </a:rPr>
              <a:t>LE Numérique</a:t>
            </a:r>
            <a:r>
              <a:rPr lang="fr-FR" sz="4800" b="1" cap="all" dirty="0">
                <a:solidFill>
                  <a:srgbClr val="CB5F81"/>
                </a:solidFill>
              </a:rPr>
              <a:t> : </a:t>
            </a:r>
            <a:endParaRPr lang="fr-FR" sz="4800" b="1" cap="all" dirty="0" smtClean="0">
              <a:solidFill>
                <a:srgbClr val="CB5F81"/>
              </a:solidFill>
            </a:endParaRPr>
          </a:p>
          <a:p>
            <a:pPr algn="ctr"/>
            <a:r>
              <a:rPr lang="fr-FR" sz="4800" b="1" cap="all" dirty="0" smtClean="0">
                <a:solidFill>
                  <a:srgbClr val="CB5F81"/>
                </a:solidFill>
              </a:rPr>
              <a:t>une </a:t>
            </a:r>
            <a:r>
              <a:rPr lang="fr-FR" sz="4800" b="1" cap="all" dirty="0">
                <a:solidFill>
                  <a:srgbClr val="CB5F81"/>
                </a:solidFill>
              </a:rPr>
              <a:t>« révolution partielle </a:t>
            </a:r>
            <a:r>
              <a:rPr lang="fr-FR" sz="4800" b="1" cap="all" dirty="0" smtClean="0">
                <a:solidFill>
                  <a:srgbClr val="CB5F81"/>
                </a:solidFill>
              </a:rPr>
              <a:t>»</a:t>
            </a:r>
          </a:p>
          <a:p>
            <a:pPr algn="ctr"/>
            <a:r>
              <a:rPr lang="fr-FR" sz="4800" b="1" cap="all" dirty="0" smtClean="0">
                <a:solidFill>
                  <a:srgbClr val="433F60"/>
                </a:solidFill>
                <a:latin typeface="+mj-lt"/>
              </a:rPr>
              <a:t>persistances </a:t>
            </a:r>
            <a:r>
              <a:rPr lang="fr-FR" sz="4800" b="1" cap="all" dirty="0">
                <a:solidFill>
                  <a:srgbClr val="433F60"/>
                </a:solidFill>
                <a:latin typeface="+mj-lt"/>
              </a:rPr>
              <a:t>et </a:t>
            </a:r>
            <a:r>
              <a:rPr lang="fr-FR" sz="4800" b="1" cap="all" dirty="0" smtClean="0">
                <a:solidFill>
                  <a:srgbClr val="433F60"/>
                </a:solidFill>
                <a:latin typeface="+mj-lt"/>
              </a:rPr>
              <a:t>mutations</a:t>
            </a:r>
            <a:endParaRPr lang="fr-FR" sz="4800" b="1" cap="all" dirty="0">
              <a:solidFill>
                <a:srgbClr val="433F60"/>
              </a:solidFill>
              <a:latin typeface="+mj-lt"/>
            </a:endParaRPr>
          </a:p>
        </p:txBody>
      </p:sp>
      <p:pic>
        <p:nvPicPr>
          <p:cNvPr id="15" name="Image 14" descr="Une image contenant signe&#10;&#10;Description générée automatiquement">
            <a:extLst>
              <a:ext uri="{FF2B5EF4-FFF2-40B4-BE49-F238E27FC236}">
                <a16:creationId xmlns:a16="http://schemas.microsoft.com/office/drawing/2014/main" id="{B24D728A-7A19-754B-A02E-42969398D93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4858" y="10003"/>
            <a:ext cx="805483" cy="80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0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06277" y="585615"/>
            <a:ext cx="1137491" cy="95564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600" b="1" dirty="0">
                <a:solidFill>
                  <a:schemeClr val="bg1">
                    <a:lumMod val="50000"/>
                    <a:alpha val="20000"/>
                  </a:schemeClr>
                </a:solidFill>
                <a:latin typeface="+mj-lt"/>
                <a:ea typeface="Bebas Neue" charset="0"/>
                <a:cs typeface="Bebas Neue" charset="0"/>
              </a:rPr>
              <a:t>01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1548482" y="871251"/>
            <a:ext cx="473848" cy="29078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spc="300" dirty="0">
                <a:solidFill>
                  <a:srgbClr val="CB5F81"/>
                </a:solidFill>
                <a:latin typeface="+mj-lt"/>
                <a:ea typeface="Bebas Neue" charset="0"/>
                <a:cs typeface="Bebas Neue" charset="0"/>
              </a:rPr>
              <a:t>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2540" y="848104"/>
            <a:ext cx="4420441" cy="68326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b="1" cap="all" dirty="0" smtClean="0">
                <a:solidFill>
                  <a:srgbClr val="433F60"/>
                </a:solidFill>
                <a:latin typeface="+mj-lt"/>
                <a:ea typeface="Bebas Neue" charset="0"/>
                <a:cs typeface="Bebas Neue" charset="0"/>
              </a:rPr>
              <a:t>Persistances</a:t>
            </a:r>
            <a:endParaRPr lang="fr-FR" sz="4800" b="1" cap="all" dirty="0">
              <a:solidFill>
                <a:srgbClr val="433F60"/>
              </a:solidFill>
              <a:latin typeface="+mj-lt"/>
              <a:ea typeface="Bebas Neue" charset="0"/>
              <a:cs typeface="Bebas Neue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92540" y="759794"/>
            <a:ext cx="343990" cy="0"/>
          </a:xfrm>
          <a:prstGeom prst="line">
            <a:avLst/>
          </a:prstGeom>
          <a:ln w="25400">
            <a:solidFill>
              <a:srgbClr val="CB5F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5641" y="1701762"/>
            <a:ext cx="1088857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Les usages sociaux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de la lecture numérique restent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identiques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 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à ceux de l’imprimé</a:t>
            </a:r>
            <a:endParaRPr lang="fr-FR" sz="2000" dirty="0" smtClean="0">
              <a:solidFill>
                <a:srgbClr val="433F60"/>
              </a:solidFill>
              <a:latin typeface="Rubik" panose="02000604000000020004" pitchFamily="2" charset="-79"/>
              <a:ea typeface="Calibri" panose="020F0502020204030204" pitchFamily="34" charset="0"/>
              <a:cs typeface="Rubik" panose="02000604000000020004" pitchFamily="2" charset="-79"/>
            </a:endParaRPr>
          </a:p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ea typeface="Calibri" panose="020F0502020204030204" pitchFamily="34" charset="0"/>
                <a:cs typeface="Rubik" panose="02000604000000020004" pitchFamily="2" charset="-79"/>
              </a:rPr>
              <a:t>Lecteurs de livres numériques = CSP+ à capital culturel +.</a:t>
            </a:r>
          </a:p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Pas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« tout numérique » : persistance de l’usage de l’imprimé</a:t>
            </a:r>
          </a:p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La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participation des jeunes aux réseaux sociaux numériques reste socialement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inégale</a:t>
            </a:r>
          </a:p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Les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compétences critiques restent inégalement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réparties</a:t>
            </a:r>
          </a:p>
          <a:p>
            <a:pPr marL="285750" indent="-285750" algn="just">
              <a:spcAft>
                <a:spcPts val="2400"/>
              </a:spcAft>
              <a:buFontTx/>
              <a:buChar char="-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Les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mutations professionnelles constatée notamment dans le domaine de la filière du livre sont réelles mais pas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«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 </a:t>
            </a:r>
            <a:r>
              <a:rPr lang="fr-FR" i="1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nouvelles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 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»</a:t>
            </a:r>
            <a:endParaRPr lang="fr-FR" dirty="0">
              <a:solidFill>
                <a:srgbClr val="433F60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02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994258" y="588690"/>
            <a:ext cx="1137491" cy="95564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600" b="1" dirty="0">
                <a:solidFill>
                  <a:schemeClr val="bg1">
                    <a:lumMod val="50000"/>
                    <a:alpha val="20000"/>
                  </a:schemeClr>
                </a:solidFill>
                <a:latin typeface="+mj-lt"/>
                <a:ea typeface="Bebas Neue" charset="0"/>
                <a:cs typeface="Bebas Neue" charset="0"/>
              </a:rPr>
              <a:t>02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1536463" y="874326"/>
            <a:ext cx="816890" cy="29078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spc="300" dirty="0">
                <a:solidFill>
                  <a:srgbClr val="CB5F81"/>
                </a:solidFill>
                <a:latin typeface="+mj-lt"/>
                <a:ea typeface="Bebas Neue" charset="0"/>
                <a:cs typeface="Bebas Neue" charset="0"/>
              </a:rPr>
              <a:t>Deux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2392540" y="848104"/>
            <a:ext cx="3774431" cy="68326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b="1" cap="all" dirty="0" smtClean="0">
                <a:solidFill>
                  <a:srgbClr val="433F60"/>
                </a:solidFill>
                <a:latin typeface="+mj-lt"/>
                <a:ea typeface="Bebas Neue" charset="0"/>
                <a:cs typeface="Bebas Neue" charset="0"/>
              </a:rPr>
              <a:t>MUTATIONS</a:t>
            </a:r>
            <a:endParaRPr lang="fr-FR" sz="4800" b="1" cap="all" dirty="0">
              <a:solidFill>
                <a:srgbClr val="433F60"/>
              </a:solidFill>
              <a:latin typeface="+mj-lt"/>
              <a:ea typeface="Bebas Neue" charset="0"/>
              <a:cs typeface="Bebas Neue" charset="0"/>
            </a:endParaRPr>
          </a:p>
        </p:txBody>
      </p:sp>
      <p:cxnSp>
        <p:nvCxnSpPr>
          <p:cNvPr id="8" name="Straight Connector 4"/>
          <p:cNvCxnSpPr/>
          <p:nvPr/>
        </p:nvCxnSpPr>
        <p:spPr>
          <a:xfrm>
            <a:off x="2392540" y="759794"/>
            <a:ext cx="343990" cy="0"/>
          </a:xfrm>
          <a:prstGeom prst="line">
            <a:avLst/>
          </a:prstGeom>
          <a:ln w="25400">
            <a:solidFill>
              <a:srgbClr val="CB5F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25641" y="1701762"/>
            <a:ext cx="10888579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433F60"/>
                </a:solidFill>
                <a:latin typeface="+mj-lt"/>
                <a:cs typeface="Rubik" panose="02000604000000020004" pitchFamily="2" charset="-79"/>
              </a:rPr>
              <a:t>1) Fragmentation</a:t>
            </a:r>
            <a:endParaRPr lang="fr-FR" b="1" dirty="0" smtClean="0">
              <a:solidFill>
                <a:srgbClr val="433F60"/>
              </a:solidFill>
              <a:latin typeface="+mj-lt"/>
              <a:cs typeface="Rubik" panose="02000604000000020004" pitchFamily="2" charset="-79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fr-FR" dirty="0" err="1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Sérendipité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 et bulles cognitives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Lecture et braconnage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Portabilité, nomadisme… : une individualisation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des pratiques culturelles et de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loisir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Autonomie et </a:t>
            </a:r>
            <a:r>
              <a:rPr lang="fr-FR" dirty="0" err="1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agentivité</a:t>
            </a:r>
            <a:endParaRPr lang="fr-FR" dirty="0" smtClean="0">
              <a:solidFill>
                <a:srgbClr val="433F60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endParaRPr lang="fr-FR" dirty="0" smtClean="0">
              <a:solidFill>
                <a:srgbClr val="433F60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fr-FR" sz="2000" b="1" dirty="0" smtClean="0">
                <a:solidFill>
                  <a:srgbClr val="433F60"/>
                </a:solidFill>
                <a:latin typeface="+mj-lt"/>
                <a:cs typeface="Rubik" panose="02000604000000020004" pitchFamily="2" charset="-79"/>
              </a:rPr>
              <a:t>2) Hybridation</a:t>
            </a:r>
            <a:endParaRPr lang="fr-FR" b="1" dirty="0" smtClean="0">
              <a:solidFill>
                <a:srgbClr val="433F60"/>
              </a:solidFill>
              <a:latin typeface="+mj-lt"/>
              <a:cs typeface="Rubik" panose="02000604000000020004" pitchFamily="2" charset="-79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Hybridation des fonctions dans la filière du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livre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Hybridation des registres culturels</a:t>
            </a:r>
          </a:p>
          <a:p>
            <a:endParaRPr lang="fr-FR" dirty="0" smtClean="0">
              <a:solidFill>
                <a:srgbClr val="433F60"/>
              </a:solidFill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r-FR" sz="2000" b="1" dirty="0" smtClean="0">
                <a:solidFill>
                  <a:srgbClr val="433F60"/>
                </a:solidFill>
                <a:latin typeface="+mj-lt"/>
                <a:cs typeface="Rubik" panose="02000604000000020004" pitchFamily="2" charset="-79"/>
              </a:rPr>
              <a:t>3) Bouleversement des monopoles</a:t>
            </a:r>
            <a:endParaRPr lang="fr-FR" b="1" dirty="0">
              <a:solidFill>
                <a:srgbClr val="433F60"/>
              </a:solidFill>
              <a:latin typeface="+mj-lt"/>
              <a:cs typeface="Rubik" panose="02000604000000020004" pitchFamily="2" charset="-79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433F60"/>
                </a:solidFill>
              </a:rPr>
              <a:t>Une perte du monopole de légitimité culturelle par les institutions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433F60"/>
                </a:solidFill>
              </a:rPr>
              <a:t>Ecrans connectés : un nouveau </a:t>
            </a:r>
            <a:r>
              <a:rPr lang="fr-FR" dirty="0" smtClean="0">
                <a:solidFill>
                  <a:srgbClr val="433F60"/>
                </a:solidFill>
              </a:rPr>
              <a:t>monopole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Transversalité et compétences adaptatives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Nouveaux </a:t>
            </a:r>
            <a:r>
              <a:rPr lang="fr-FR" dirty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usages, nouveaux usagers des institutions </a:t>
            </a:r>
            <a:r>
              <a:rPr lang="fr-FR" dirty="0" smtClean="0">
                <a:solidFill>
                  <a:srgbClr val="433F6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culturelles (ex. des bibliothèques)</a:t>
            </a:r>
          </a:p>
        </p:txBody>
      </p:sp>
    </p:spTree>
    <p:extLst>
      <p:ext uri="{BB962C8B-B14F-4D97-AF65-F5344CB8AC3E}">
        <p14:creationId xmlns:p14="http://schemas.microsoft.com/office/powerpoint/2010/main" val="41482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ge d'accueil">
  <a:themeElements>
    <a:clrScheme name="Entretiens Jacques Cartie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B5E80"/>
      </a:accent1>
      <a:accent2>
        <a:srgbClr val="E48AA3"/>
      </a:accent2>
      <a:accent3>
        <a:srgbClr val="423E5F"/>
      </a:accent3>
      <a:accent4>
        <a:srgbClr val="486C87"/>
      </a:accent4>
      <a:accent5>
        <a:srgbClr val="E96C98"/>
      </a:accent5>
      <a:accent6>
        <a:srgbClr val="211F32"/>
      </a:accent6>
      <a:hlink>
        <a:srgbClr val="486C87"/>
      </a:hlink>
      <a:folHlink>
        <a:srgbClr val="CB5E80"/>
      </a:folHlink>
    </a:clrScheme>
    <a:fontScheme name="Every">
      <a:majorFont>
        <a:latin typeface="Montserrat ExtraBold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245</Words>
  <Application>Microsoft Office PowerPoint</Application>
  <PresentationFormat>Grand écran</PresentationFormat>
  <Paragraphs>43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Bebas Neue</vt:lpstr>
      <vt:lpstr>Calibri</vt:lpstr>
      <vt:lpstr>Montserrat</vt:lpstr>
      <vt:lpstr>Montserrat ExtraBold</vt:lpstr>
      <vt:lpstr>Montserrat Light</vt:lpstr>
      <vt:lpstr>Rubik</vt:lpstr>
      <vt:lpstr>Wingdings</vt:lpstr>
      <vt:lpstr>page d'accueil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Otruchot</dc:creator>
  <cp:keywords/>
  <dc:description/>
  <cp:lastModifiedBy>Cécile Josse</cp:lastModifiedBy>
  <cp:revision>104</cp:revision>
  <cp:lastPrinted>2020-10-21T14:08:46Z</cp:lastPrinted>
  <dcterms:created xsi:type="dcterms:W3CDTF">2017-02-06T12:53:32Z</dcterms:created>
  <dcterms:modified xsi:type="dcterms:W3CDTF">2020-10-23T08:56:40Z</dcterms:modified>
  <cp:category/>
</cp:coreProperties>
</file>