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22" r:id="rId2"/>
    <p:sldId id="288" r:id="rId3"/>
    <p:sldId id="323" r:id="rId4"/>
    <p:sldId id="324" r:id="rId5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age d'accueil" id="{56C2C84F-8ABB-426A-AC79-AF8C176A7554}">
          <p14:sldIdLst>
            <p14:sldId id="322"/>
            <p14:sldId id="288"/>
            <p14:sldId id="323"/>
            <p14:sldId id="324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3F60"/>
    <a:srgbClr val="496C88"/>
    <a:srgbClr val="CB5F81"/>
    <a:srgbClr val="E48AA4"/>
    <a:srgbClr val="F3F5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23" autoAdjust="0"/>
    <p:restoredTop sz="95909"/>
  </p:normalViewPr>
  <p:slideViewPr>
    <p:cSldViewPr snapToGrid="0">
      <p:cViewPr varScale="1">
        <p:scale>
          <a:sx n="69" d="100"/>
          <a:sy n="69" d="100"/>
        </p:scale>
        <p:origin x="528" y="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928" y="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BDBEAD87-5136-9845-A590-6F2094BA1A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42889BD-E2DD-BA46-9A6D-F13E09AA179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610E03-9B4F-104B-96AA-621E8DBBF1FB}" type="datetimeFigureOut">
              <a:rPr lang="fr-FR" smtClean="0"/>
              <a:t>23/10/2020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3610572-2A19-5943-A3B8-427B86F3AC4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768DD20-C38B-454C-9B74-5A158E8B8DC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B6D1ED-1CD9-424B-B1B7-4C13616005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45577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CF69F6-6E09-2240-BDA9-08F227C36281}" type="datetimeFigureOut">
              <a:rPr lang="en-US" smtClean="0"/>
              <a:t>10/23/2020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2 </a:t>
            </a:r>
            <a:r>
              <a:rPr lang="en-US" dirty="0" err="1"/>
              <a:t>niveau</a:t>
            </a:r>
            <a:endParaRPr lang="en-US" dirty="0"/>
          </a:p>
          <a:p>
            <a:pPr lvl="2"/>
            <a:r>
              <a:rPr lang="en-US" dirty="0"/>
              <a:t>3 </a:t>
            </a:r>
            <a:r>
              <a:rPr lang="en-US" dirty="0" err="1"/>
              <a:t>niveau</a:t>
            </a:r>
            <a:endParaRPr lang="en-US" dirty="0"/>
          </a:p>
          <a:p>
            <a:pPr lvl="3"/>
            <a:r>
              <a:rPr lang="en-US" dirty="0"/>
              <a:t>4 </a:t>
            </a:r>
            <a:r>
              <a:rPr lang="en-US" dirty="0" err="1"/>
              <a:t>niveau</a:t>
            </a:r>
            <a:endParaRPr lang="en-US" dirty="0"/>
          </a:p>
          <a:p>
            <a:pPr lvl="4"/>
            <a:r>
              <a:rPr lang="en-US" dirty="0"/>
              <a:t>5 </a:t>
            </a:r>
            <a:r>
              <a:rPr lang="en-US" dirty="0" err="1"/>
              <a:t>niveau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4F16DD-ACF9-3A4A-83E5-4DE399FB2E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38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Montserrat" pitchFamily="2" charset="77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ontserrat" pitchFamily="2" charset="77"/>
        <a:ea typeface="+mn-ea"/>
        <a:cs typeface="+mn-cs"/>
      </a:defRPr>
    </a:lvl2pPr>
    <a:lvl3pPr marL="914400" algn="l" defTabSz="914400" rtl="0" eaLnBrk="1" latinLnBrk="0" hangingPunct="1">
      <a:defRPr lang="en-US" sz="1200" kern="1200" dirty="0" smtClean="0">
        <a:solidFill>
          <a:schemeClr val="tx1"/>
        </a:solidFill>
        <a:latin typeface="Montserrat" pitchFamily="2" charset="77"/>
        <a:ea typeface="+mn-ea"/>
        <a:cs typeface="+mn-cs"/>
      </a:defRPr>
    </a:lvl3pPr>
    <a:lvl4pPr marL="1371600" algn="l" defTabSz="914400" rtl="0" eaLnBrk="1" latinLnBrk="0" hangingPunct="1">
      <a:defRPr lang="en-US" sz="1200" kern="1200" dirty="0" smtClean="0">
        <a:solidFill>
          <a:schemeClr val="tx1"/>
        </a:solidFill>
        <a:latin typeface="Montserrat" pitchFamily="2" charset="77"/>
        <a:ea typeface="+mn-ea"/>
        <a:cs typeface="+mn-cs"/>
      </a:defRPr>
    </a:lvl4pPr>
    <a:lvl5pPr marL="1828800" algn="l" defTabSz="914400" rtl="0" eaLnBrk="1" latinLnBrk="0" hangingPunct="1">
      <a:defRPr lang="en-US" sz="1200" kern="1200" dirty="0">
        <a:solidFill>
          <a:schemeClr val="tx1"/>
        </a:solidFill>
        <a:latin typeface="Montserrat" pitchFamily="2" charset="77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4F16DD-ACF9-3A4A-83E5-4DE399FB2E7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927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4F16DD-ACF9-3A4A-83E5-4DE399FB2E7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887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6">
            <a:extLst>
              <a:ext uri="{FF2B5EF4-FFF2-40B4-BE49-F238E27FC236}">
                <a16:creationId xmlns:a16="http://schemas.microsoft.com/office/drawing/2014/main" id="{AC2B855F-DF6C-A04A-94C7-1E84E283B0D0}"/>
              </a:ext>
            </a:extLst>
          </p:cNvPr>
          <p:cNvSpPr txBox="1"/>
          <p:nvPr userDrawn="1"/>
        </p:nvSpPr>
        <p:spPr>
          <a:xfrm>
            <a:off x="8090704" y="6451756"/>
            <a:ext cx="3950102" cy="2862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fr-FR" sz="800" noProof="0" dirty="0">
                <a:solidFill>
                  <a:srgbClr val="433F60"/>
                </a:solidFill>
                <a:latin typeface="Montserrat" pitchFamily="2" charset="77"/>
                <a:ea typeface="Montserrat" charset="0"/>
                <a:cs typeface="Montserrat" charset="0"/>
              </a:rPr>
              <a:t>Entretiens Jacques Cartier : le Sommet </a:t>
            </a:r>
            <a:r>
              <a:rPr lang="fr-FR" sz="800" kern="1200" noProof="0" dirty="0">
                <a:solidFill>
                  <a:srgbClr val="433F60"/>
                </a:solidFill>
                <a:latin typeface="Montserrat" pitchFamily="2" charset="77"/>
                <a:ea typeface="Montserrat" charset="0"/>
                <a:cs typeface="Montserrat" charset="0"/>
              </a:rPr>
              <a:t>Virtuel 2020 I </a:t>
            </a:r>
            <a:r>
              <a:rPr lang="fr-FR" sz="1400" b="1" noProof="0" dirty="0">
                <a:solidFill>
                  <a:srgbClr val="CB5F81"/>
                </a:solidFill>
                <a:latin typeface="Montserrat ExtraBold" pitchFamily="2" charset="77"/>
                <a:ea typeface="Montserrat" charset="0"/>
                <a:cs typeface="Montserrat" charset="0"/>
              </a:rPr>
              <a:t>#</a:t>
            </a:r>
            <a:r>
              <a:rPr lang="fr-FR" sz="1400" b="1" noProof="0" dirty="0" err="1">
                <a:solidFill>
                  <a:srgbClr val="CB5F81"/>
                </a:solidFill>
                <a:latin typeface="Montserrat ExtraBold" pitchFamily="2" charset="77"/>
                <a:ea typeface="Montserrat" charset="0"/>
                <a:cs typeface="Montserrat" charset="0"/>
              </a:rPr>
              <a:t>EJCVirtuel</a:t>
            </a:r>
            <a:endParaRPr lang="fr-FR" sz="1000" b="1" noProof="0" dirty="0">
              <a:solidFill>
                <a:srgbClr val="CB5F81"/>
              </a:solidFill>
              <a:latin typeface="Montserrat ExtraBold" pitchFamily="2" charset="77"/>
              <a:ea typeface="Montserrat" charset="0"/>
              <a:cs typeface="Montserra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327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5067300" y="483576"/>
            <a:ext cx="6210300" cy="4009294"/>
          </a:xfrm>
          <a:prstGeom prst="rect">
            <a:avLst/>
          </a:prstGeom>
          <a:pattFill prst="pct5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fr-FR" noProof="0" dirty="0"/>
              <a:t>Insérez votre image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2971800" y="3683976"/>
            <a:ext cx="4152900" cy="2734407"/>
          </a:xfrm>
          <a:prstGeom prst="rect">
            <a:avLst/>
          </a:prstGeom>
          <a:pattFill prst="pct5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fr-FR" noProof="0" dirty="0"/>
              <a:t>Insérez votre image</a:t>
            </a:r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E7E26F3A-BC23-7548-9CBD-4152250AD3B1}"/>
              </a:ext>
            </a:extLst>
          </p:cNvPr>
          <p:cNvSpPr txBox="1"/>
          <p:nvPr userDrawn="1"/>
        </p:nvSpPr>
        <p:spPr>
          <a:xfrm>
            <a:off x="8090704" y="6451756"/>
            <a:ext cx="3950102" cy="2862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fr-FR" sz="800" noProof="0" dirty="0">
                <a:solidFill>
                  <a:srgbClr val="433F60"/>
                </a:solidFill>
                <a:latin typeface="Montserrat" pitchFamily="2" charset="77"/>
                <a:ea typeface="Montserrat" charset="0"/>
                <a:cs typeface="Montserrat" charset="0"/>
              </a:rPr>
              <a:t>Entretiens Jacques Cartier : le Sommet </a:t>
            </a:r>
            <a:r>
              <a:rPr lang="fr-FR" sz="800" kern="1200" noProof="0" dirty="0">
                <a:solidFill>
                  <a:srgbClr val="433F60"/>
                </a:solidFill>
                <a:latin typeface="Montserrat" pitchFamily="2" charset="77"/>
                <a:ea typeface="Montserrat" charset="0"/>
                <a:cs typeface="Montserrat" charset="0"/>
              </a:rPr>
              <a:t>Virtuel 2020 I </a:t>
            </a:r>
            <a:r>
              <a:rPr lang="fr-FR" sz="1400" b="1" noProof="0" dirty="0">
                <a:solidFill>
                  <a:srgbClr val="CB5F81"/>
                </a:solidFill>
                <a:latin typeface="Montserrat ExtraBold" pitchFamily="2" charset="77"/>
                <a:ea typeface="Montserrat" charset="0"/>
                <a:cs typeface="Montserrat" charset="0"/>
              </a:rPr>
              <a:t>#</a:t>
            </a:r>
            <a:r>
              <a:rPr lang="fr-FR" sz="1400" b="1" noProof="0" dirty="0" err="1">
                <a:solidFill>
                  <a:srgbClr val="CB5F81"/>
                </a:solidFill>
                <a:latin typeface="Montserrat ExtraBold" pitchFamily="2" charset="77"/>
                <a:ea typeface="Montserrat" charset="0"/>
                <a:cs typeface="Montserrat" charset="0"/>
              </a:rPr>
              <a:t>EJCVirtuel</a:t>
            </a:r>
            <a:endParaRPr lang="fr-FR" sz="1000" b="1" noProof="0" dirty="0">
              <a:solidFill>
                <a:srgbClr val="CB5F81"/>
              </a:solidFill>
              <a:latin typeface="Montserrat ExtraBold" pitchFamily="2" charset="77"/>
              <a:ea typeface="Montserrat" charset="0"/>
              <a:cs typeface="Montserra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396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image page d'accue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261367" y="120012"/>
            <a:ext cx="11669265" cy="6617976"/>
          </a:xfrm>
          <a:prstGeom prst="rect">
            <a:avLst/>
          </a:prstGeom>
          <a:pattFill prst="pct5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fr-FR" noProof="0" dirty="0"/>
              <a:t>Insérez votre image</a:t>
            </a:r>
          </a:p>
        </p:txBody>
      </p:sp>
    </p:spTree>
    <p:extLst>
      <p:ext uri="{BB962C8B-B14F-4D97-AF65-F5344CB8AC3E}">
        <p14:creationId xmlns:p14="http://schemas.microsoft.com/office/powerpoint/2010/main" val="1165441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images plein ecr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336755" y="477762"/>
            <a:ext cx="11518490" cy="5902476"/>
          </a:xfrm>
          <a:prstGeom prst="rect">
            <a:avLst/>
          </a:prstGeom>
          <a:pattFill prst="pct5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fr-FR" noProof="0" dirty="0"/>
              <a:t>Insérez votre image</a:t>
            </a:r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7784CF3A-8463-FD4F-A258-16373759FBE9}"/>
              </a:ext>
            </a:extLst>
          </p:cNvPr>
          <p:cNvSpPr txBox="1"/>
          <p:nvPr userDrawn="1"/>
        </p:nvSpPr>
        <p:spPr>
          <a:xfrm>
            <a:off x="8090704" y="6451756"/>
            <a:ext cx="3950102" cy="2862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fr-FR" sz="800" noProof="0" dirty="0">
                <a:solidFill>
                  <a:srgbClr val="433F60"/>
                </a:solidFill>
                <a:latin typeface="Montserrat" pitchFamily="2" charset="77"/>
                <a:ea typeface="Montserrat" charset="0"/>
                <a:cs typeface="Montserrat" charset="0"/>
              </a:rPr>
              <a:t>Entretiens Jacques Cartier : le Sommet </a:t>
            </a:r>
            <a:r>
              <a:rPr lang="fr-FR" sz="800" kern="1200" noProof="0" dirty="0">
                <a:solidFill>
                  <a:srgbClr val="433F60"/>
                </a:solidFill>
                <a:latin typeface="Montserrat" pitchFamily="2" charset="77"/>
                <a:ea typeface="Montserrat" charset="0"/>
                <a:cs typeface="Montserrat" charset="0"/>
              </a:rPr>
              <a:t>Virtuel 2020 I </a:t>
            </a:r>
            <a:r>
              <a:rPr lang="fr-FR" sz="1400" b="1" noProof="0" dirty="0">
                <a:solidFill>
                  <a:srgbClr val="CB5F81"/>
                </a:solidFill>
                <a:latin typeface="Montserrat ExtraBold" pitchFamily="2" charset="77"/>
                <a:ea typeface="Montserrat" charset="0"/>
                <a:cs typeface="Montserrat" charset="0"/>
              </a:rPr>
              <a:t>#</a:t>
            </a:r>
            <a:r>
              <a:rPr lang="fr-FR" sz="1400" b="1" noProof="0" dirty="0" err="1">
                <a:solidFill>
                  <a:srgbClr val="CB5F81"/>
                </a:solidFill>
                <a:latin typeface="Montserrat ExtraBold" pitchFamily="2" charset="77"/>
                <a:ea typeface="Montserrat" charset="0"/>
                <a:cs typeface="Montserrat" charset="0"/>
              </a:rPr>
              <a:t>EJCVirtuel</a:t>
            </a:r>
            <a:endParaRPr lang="fr-FR" sz="1000" b="1" noProof="0" dirty="0">
              <a:solidFill>
                <a:srgbClr val="CB5F81"/>
              </a:solidFill>
              <a:latin typeface="Montserrat ExtraBold" pitchFamily="2" charset="77"/>
              <a:ea typeface="Montserrat" charset="0"/>
              <a:cs typeface="Montserra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398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image sur le c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2971800" cy="6858000"/>
          </a:xfrm>
          <a:prstGeom prst="rect">
            <a:avLst/>
          </a:prstGeom>
          <a:pattFill prst="pct5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fr-FR" noProof="0" dirty="0"/>
              <a:t>Insérez votre image</a:t>
            </a:r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20C78E67-99C2-1648-B496-225F4BAA99C4}"/>
              </a:ext>
            </a:extLst>
          </p:cNvPr>
          <p:cNvSpPr txBox="1"/>
          <p:nvPr userDrawn="1"/>
        </p:nvSpPr>
        <p:spPr>
          <a:xfrm>
            <a:off x="8090704" y="6451756"/>
            <a:ext cx="3950102" cy="2862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fr-FR" sz="800" noProof="0" dirty="0">
                <a:solidFill>
                  <a:srgbClr val="433F60"/>
                </a:solidFill>
                <a:latin typeface="Montserrat" pitchFamily="2" charset="77"/>
                <a:ea typeface="Montserrat" charset="0"/>
                <a:cs typeface="Montserrat" charset="0"/>
              </a:rPr>
              <a:t>Entretiens Jacques Cartier : le Sommet </a:t>
            </a:r>
            <a:r>
              <a:rPr lang="fr-FR" sz="800" kern="1200" noProof="0" dirty="0">
                <a:solidFill>
                  <a:srgbClr val="433F60"/>
                </a:solidFill>
                <a:latin typeface="Montserrat" pitchFamily="2" charset="77"/>
                <a:ea typeface="Montserrat" charset="0"/>
                <a:cs typeface="Montserrat" charset="0"/>
              </a:rPr>
              <a:t>Virtuel 2020 I </a:t>
            </a:r>
            <a:r>
              <a:rPr lang="fr-FR" sz="1400" b="1" noProof="0" dirty="0">
                <a:solidFill>
                  <a:srgbClr val="CB5F81"/>
                </a:solidFill>
                <a:latin typeface="Montserrat ExtraBold" pitchFamily="2" charset="77"/>
                <a:ea typeface="Montserrat" charset="0"/>
                <a:cs typeface="Montserrat" charset="0"/>
              </a:rPr>
              <a:t>#</a:t>
            </a:r>
            <a:r>
              <a:rPr lang="fr-FR" sz="1400" b="1" noProof="0" dirty="0" err="1">
                <a:solidFill>
                  <a:srgbClr val="CB5F81"/>
                </a:solidFill>
                <a:latin typeface="Montserrat ExtraBold" pitchFamily="2" charset="77"/>
                <a:ea typeface="Montserrat" charset="0"/>
                <a:cs typeface="Montserrat" charset="0"/>
              </a:rPr>
              <a:t>EJCVirtuel</a:t>
            </a:r>
            <a:endParaRPr lang="fr-FR" sz="1000" b="1" noProof="0" dirty="0">
              <a:solidFill>
                <a:srgbClr val="CB5F81"/>
              </a:solidFill>
              <a:latin typeface="Montserrat ExtraBold" pitchFamily="2" charset="77"/>
              <a:ea typeface="Montserrat" charset="0"/>
              <a:cs typeface="Montserrat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deux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7124700" y="796842"/>
            <a:ext cx="4152900" cy="3038558"/>
          </a:xfrm>
          <a:prstGeom prst="rect">
            <a:avLst/>
          </a:prstGeom>
          <a:pattFill prst="pct5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fr-FR" noProof="0" dirty="0"/>
              <a:t>Insérez votre image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914400" y="796842"/>
            <a:ext cx="4152900" cy="3038558"/>
          </a:xfrm>
          <a:prstGeom prst="rect">
            <a:avLst/>
          </a:prstGeom>
          <a:pattFill prst="pct5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fr-FR" noProof="0" dirty="0"/>
              <a:t>Insérez votre image</a:t>
            </a:r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80B5B567-3D61-F84A-83B5-227049B1F968}"/>
              </a:ext>
            </a:extLst>
          </p:cNvPr>
          <p:cNvSpPr txBox="1"/>
          <p:nvPr userDrawn="1"/>
        </p:nvSpPr>
        <p:spPr>
          <a:xfrm>
            <a:off x="8090704" y="6451756"/>
            <a:ext cx="3950102" cy="2862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fr-FR" sz="800" noProof="0" dirty="0">
                <a:solidFill>
                  <a:srgbClr val="433F60"/>
                </a:solidFill>
                <a:latin typeface="Montserrat" pitchFamily="2" charset="77"/>
                <a:ea typeface="Montserrat" charset="0"/>
                <a:cs typeface="Montserrat" charset="0"/>
              </a:rPr>
              <a:t>Entretiens Jacques Cartier : le Sommet </a:t>
            </a:r>
            <a:r>
              <a:rPr lang="fr-FR" sz="800" kern="1200" noProof="0" dirty="0">
                <a:solidFill>
                  <a:srgbClr val="433F60"/>
                </a:solidFill>
                <a:latin typeface="Montserrat" pitchFamily="2" charset="77"/>
                <a:ea typeface="Montserrat" charset="0"/>
                <a:cs typeface="Montserrat" charset="0"/>
              </a:rPr>
              <a:t>Virtuel 2020 I </a:t>
            </a:r>
            <a:r>
              <a:rPr lang="fr-FR" sz="1400" b="1" noProof="0" dirty="0">
                <a:solidFill>
                  <a:srgbClr val="CB5F81"/>
                </a:solidFill>
                <a:latin typeface="Montserrat ExtraBold" pitchFamily="2" charset="77"/>
                <a:ea typeface="Montserrat" charset="0"/>
                <a:cs typeface="Montserrat" charset="0"/>
              </a:rPr>
              <a:t>#</a:t>
            </a:r>
            <a:r>
              <a:rPr lang="fr-FR" sz="1400" b="1" noProof="0" dirty="0" err="1">
                <a:solidFill>
                  <a:srgbClr val="CB5F81"/>
                </a:solidFill>
                <a:latin typeface="Montserrat ExtraBold" pitchFamily="2" charset="77"/>
                <a:ea typeface="Montserrat" charset="0"/>
                <a:cs typeface="Montserrat" charset="0"/>
              </a:rPr>
              <a:t>EJCVirtuel</a:t>
            </a:r>
            <a:endParaRPr lang="fr-FR" sz="1000" b="1" noProof="0" dirty="0">
              <a:solidFill>
                <a:srgbClr val="CB5F81"/>
              </a:solidFill>
              <a:latin typeface="Montserrat ExtraBold" pitchFamily="2" charset="77"/>
              <a:ea typeface="Montserrat" charset="0"/>
              <a:cs typeface="Montserra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354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mosaïqu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914400" y="2955074"/>
            <a:ext cx="2057400" cy="3902926"/>
          </a:xfrm>
          <a:prstGeom prst="rect">
            <a:avLst/>
          </a:prstGeom>
          <a:pattFill prst="pct5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fr-FR" noProof="0" dirty="0"/>
              <a:t>Insérez votre image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7" hasCustomPrompt="1"/>
          </p:nvPr>
        </p:nvSpPr>
        <p:spPr>
          <a:xfrm>
            <a:off x="2971800" y="2230244"/>
            <a:ext cx="2095500" cy="4627756"/>
          </a:xfrm>
          <a:prstGeom prst="rect">
            <a:avLst/>
          </a:prstGeom>
          <a:pattFill prst="pct5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fr-FR" noProof="0" dirty="0"/>
              <a:t>Insérez votre image</a:t>
            </a:r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8" hasCustomPrompt="1"/>
          </p:nvPr>
        </p:nvSpPr>
        <p:spPr>
          <a:xfrm>
            <a:off x="5067300" y="2620537"/>
            <a:ext cx="2057400" cy="4237463"/>
          </a:xfrm>
          <a:prstGeom prst="rect">
            <a:avLst/>
          </a:prstGeom>
          <a:pattFill prst="pct5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fr-FR" noProof="0" dirty="0"/>
              <a:t>Insérez votre image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E806EE-171F-D643-A80A-5CCE3876C83B}"/>
              </a:ext>
            </a:extLst>
          </p:cNvPr>
          <p:cNvSpPr txBox="1"/>
          <p:nvPr userDrawn="1"/>
        </p:nvSpPr>
        <p:spPr>
          <a:xfrm>
            <a:off x="8090704" y="6451756"/>
            <a:ext cx="3950102" cy="2862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fr-FR" sz="800" noProof="0" dirty="0">
                <a:solidFill>
                  <a:srgbClr val="433F60"/>
                </a:solidFill>
                <a:latin typeface="Montserrat" pitchFamily="2" charset="77"/>
                <a:ea typeface="Montserrat" charset="0"/>
                <a:cs typeface="Montserrat" charset="0"/>
              </a:rPr>
              <a:t>Entretiens Jacques Cartier : le Sommet </a:t>
            </a:r>
            <a:r>
              <a:rPr lang="fr-FR" sz="800" kern="1200" noProof="0" dirty="0">
                <a:solidFill>
                  <a:srgbClr val="433F60"/>
                </a:solidFill>
                <a:latin typeface="Montserrat" pitchFamily="2" charset="77"/>
                <a:ea typeface="Montserrat" charset="0"/>
                <a:cs typeface="Montserrat" charset="0"/>
              </a:rPr>
              <a:t>Virtuel 2020 I </a:t>
            </a:r>
            <a:r>
              <a:rPr lang="fr-FR" sz="1400" b="1" noProof="0" dirty="0">
                <a:solidFill>
                  <a:srgbClr val="CB5F81"/>
                </a:solidFill>
                <a:latin typeface="Montserrat ExtraBold" pitchFamily="2" charset="77"/>
                <a:ea typeface="Montserrat" charset="0"/>
                <a:cs typeface="Montserrat" charset="0"/>
              </a:rPr>
              <a:t>#</a:t>
            </a:r>
            <a:r>
              <a:rPr lang="fr-FR" sz="1400" b="1" noProof="0" dirty="0" err="1">
                <a:solidFill>
                  <a:srgbClr val="CB5F81"/>
                </a:solidFill>
                <a:latin typeface="Montserrat ExtraBold" pitchFamily="2" charset="77"/>
                <a:ea typeface="Montserrat" charset="0"/>
                <a:cs typeface="Montserrat" charset="0"/>
              </a:rPr>
              <a:t>EJCVirtuel</a:t>
            </a:r>
            <a:endParaRPr lang="fr-FR" sz="1000" b="1" noProof="0" dirty="0">
              <a:solidFill>
                <a:srgbClr val="CB5F81"/>
              </a:solidFill>
              <a:latin typeface="Montserrat ExtraBold" pitchFamily="2" charset="77"/>
              <a:ea typeface="Montserrat" charset="0"/>
              <a:cs typeface="Montserra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412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6770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96" r:id="rId3"/>
    <p:sldLayoutId id="2147483697" r:id="rId4"/>
    <p:sldLayoutId id="2147483662" r:id="rId5"/>
    <p:sldLayoutId id="2147483663" r:id="rId6"/>
    <p:sldLayoutId id="2147483669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Montserrat" panose="00000500000000000000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576" userDrawn="1">
          <p15:clr>
            <a:srgbClr val="F26B43"/>
          </p15:clr>
        </p15:guide>
        <p15:guide id="3" pos="1872" userDrawn="1">
          <p15:clr>
            <a:srgbClr val="F26B43"/>
          </p15:clr>
        </p15:guide>
        <p15:guide id="4" pos="3192" userDrawn="1">
          <p15:clr>
            <a:srgbClr val="F26B43"/>
          </p15:clr>
        </p15:guide>
        <p15:guide id="5" pos="4488" userDrawn="1">
          <p15:clr>
            <a:srgbClr val="F26B43"/>
          </p15:clr>
        </p15:guide>
        <p15:guide id="6" pos="5808" userDrawn="1">
          <p15:clr>
            <a:srgbClr val="F26B43"/>
          </p15:clr>
        </p15:guide>
        <p15:guide id="7" pos="710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pour une image  3">
            <a:extLst>
              <a:ext uri="{FF2B5EF4-FFF2-40B4-BE49-F238E27FC236}">
                <a16:creationId xmlns:a16="http://schemas.microsoft.com/office/drawing/2014/main" id="{257AA954-1586-B347-B7FE-F642B23B509A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70"/>
          <a:stretch/>
        </p:blipFill>
        <p:spPr>
          <a:xfrm>
            <a:off x="336755" y="201477"/>
            <a:ext cx="11518490" cy="6478291"/>
          </a:xfrm>
        </p:spPr>
      </p:pic>
    </p:spTree>
    <p:extLst>
      <p:ext uri="{BB962C8B-B14F-4D97-AF65-F5344CB8AC3E}">
        <p14:creationId xmlns:p14="http://schemas.microsoft.com/office/powerpoint/2010/main" val="282233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967430" y="3100218"/>
            <a:ext cx="8799453" cy="1030455"/>
            <a:chOff x="3012034" y="3100218"/>
            <a:chExt cx="8799453" cy="1030455"/>
          </a:xfrm>
        </p:grpSpPr>
        <p:sp>
          <p:nvSpPr>
            <p:cNvPr id="3" name="TextBox 2"/>
            <p:cNvSpPr txBox="1"/>
            <p:nvPr/>
          </p:nvSpPr>
          <p:spPr>
            <a:xfrm>
              <a:off x="3012034" y="3100218"/>
              <a:ext cx="1137491" cy="955646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6600" b="1" dirty="0">
                  <a:solidFill>
                    <a:schemeClr val="bg1">
                      <a:lumMod val="50000"/>
                      <a:alpha val="20000"/>
                    </a:schemeClr>
                  </a:solidFill>
                  <a:latin typeface="+mj-lt"/>
                  <a:ea typeface="Bebas Neue" charset="0"/>
                  <a:cs typeface="Bebas Neue" charset="0"/>
                </a:rPr>
                <a:t>01</a:t>
              </a: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5077084" y="3188528"/>
              <a:ext cx="1325043" cy="313932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fr-FR" dirty="0" smtClean="0">
                  <a:solidFill>
                    <a:srgbClr val="496C88"/>
                  </a:solidFill>
                  <a:latin typeface="+mj-lt"/>
                  <a:ea typeface="Bebas Neue" charset="0"/>
                  <a:cs typeface="Bebas Neue" charset="0"/>
                </a:rPr>
                <a:t>Persistances</a:t>
              </a:r>
              <a:endParaRPr lang="fr-FR" dirty="0">
                <a:solidFill>
                  <a:srgbClr val="496C88"/>
                </a:solidFill>
                <a:latin typeface="+mj-lt"/>
                <a:ea typeface="Bebas Neue" charset="0"/>
                <a:cs typeface="Bebas Neue" charset="0"/>
              </a:endParaRP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5077084" y="3100218"/>
              <a:ext cx="343990" cy="0"/>
            </a:xfrm>
            <a:prstGeom prst="line">
              <a:avLst/>
            </a:prstGeom>
            <a:ln w="25400">
              <a:solidFill>
                <a:srgbClr val="CB5F8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5071020" y="3530509"/>
              <a:ext cx="6740467" cy="600164"/>
            </a:xfrm>
            <a:prstGeom prst="rect">
              <a:avLst/>
            </a:prstGeom>
            <a:noFill/>
          </p:spPr>
          <p:txBody>
            <a:bodyPr wrap="square" lIns="0" tIns="0" rIns="91440" bIns="0" rtlCol="0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fr-FR" sz="1000" dirty="0" smtClean="0">
                  <a:solidFill>
                    <a:srgbClr val="433F60"/>
                  </a:solidFill>
                  <a:latin typeface="Rubik" pitchFamily="2" charset="-79"/>
                  <a:cs typeface="Rubik" pitchFamily="2" charset="-79"/>
                </a:rPr>
                <a:t>D’un point de vue sociologique, le numérique </a:t>
              </a:r>
              <a:r>
                <a:rPr lang="fr-FR" sz="1000" dirty="0">
                  <a:solidFill>
                    <a:srgbClr val="433F60"/>
                  </a:solidFill>
                  <a:latin typeface="Rubik" panose="02000604000000020004" pitchFamily="2" charset="-79"/>
                  <a:cs typeface="Rubik" panose="02000604000000020004" pitchFamily="2" charset="-79"/>
                </a:rPr>
                <a:t>proposent objectivement des fonctionnalités inédites dans l’histoire des pratiques culturelles et </a:t>
              </a:r>
              <a:r>
                <a:rPr lang="fr-FR" sz="1000" dirty="0" smtClean="0">
                  <a:solidFill>
                    <a:srgbClr val="433F60"/>
                  </a:solidFill>
                  <a:latin typeface="Rubik" panose="02000604000000020004" pitchFamily="2" charset="-79"/>
                  <a:cs typeface="Rubik" panose="02000604000000020004" pitchFamily="2" charset="-79"/>
                </a:rPr>
                <a:t>médiatiques. Toutefois, il ne modifie pas radicalement la logique des inégalités sociales et culturelles.</a:t>
              </a:r>
              <a:endParaRPr lang="en-US" sz="1000" dirty="0">
                <a:solidFill>
                  <a:srgbClr val="433F60"/>
                </a:solidFill>
                <a:latin typeface="Rubik" panose="02000604000000020004" pitchFamily="2" charset="-79"/>
                <a:cs typeface="Rubik" panose="02000604000000020004" pitchFamily="2" charset="-79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554239" y="3385854"/>
              <a:ext cx="473848" cy="290785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1600" b="1" spc="300" dirty="0">
                  <a:solidFill>
                    <a:srgbClr val="CB5F81"/>
                  </a:solidFill>
                  <a:latin typeface="+mj-lt"/>
                  <a:ea typeface="Bebas Neue" charset="0"/>
                  <a:cs typeface="Bebas Neue" charset="0"/>
                </a:rPr>
                <a:t>Un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967430" y="4667398"/>
            <a:ext cx="8265566" cy="1230510"/>
            <a:chOff x="3012034" y="3100218"/>
            <a:chExt cx="8265566" cy="1230510"/>
          </a:xfrm>
        </p:grpSpPr>
        <p:sp>
          <p:nvSpPr>
            <p:cNvPr id="9" name="TextBox 8"/>
            <p:cNvSpPr txBox="1"/>
            <p:nvPr/>
          </p:nvSpPr>
          <p:spPr>
            <a:xfrm>
              <a:off x="3012034" y="3100218"/>
              <a:ext cx="1137491" cy="955646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6600" b="1" dirty="0">
                  <a:solidFill>
                    <a:schemeClr val="bg1">
                      <a:lumMod val="50000"/>
                      <a:alpha val="20000"/>
                    </a:schemeClr>
                  </a:solidFill>
                  <a:latin typeface="+mj-lt"/>
                  <a:ea typeface="Bebas Neue" charset="0"/>
                  <a:cs typeface="Bebas Neue" charset="0"/>
                </a:rPr>
                <a:t>02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77084" y="3188528"/>
              <a:ext cx="1121461" cy="313932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dirty="0" smtClean="0">
                  <a:solidFill>
                    <a:srgbClr val="496C88"/>
                  </a:solidFill>
                  <a:latin typeface="+mj-lt"/>
                </a:rPr>
                <a:t>Mutations</a:t>
              </a:r>
              <a:endParaRPr lang="en-US" dirty="0">
                <a:solidFill>
                  <a:srgbClr val="496C88"/>
                </a:solidFill>
                <a:latin typeface="+mj-lt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5077084" y="3100218"/>
              <a:ext cx="343990" cy="0"/>
            </a:xfrm>
            <a:prstGeom prst="line">
              <a:avLst/>
            </a:prstGeom>
            <a:ln w="25400">
              <a:solidFill>
                <a:srgbClr val="CB5F8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5071021" y="3530509"/>
              <a:ext cx="6206579" cy="800219"/>
            </a:xfrm>
            <a:prstGeom prst="rect">
              <a:avLst/>
            </a:prstGeom>
            <a:noFill/>
          </p:spPr>
          <p:txBody>
            <a:bodyPr wrap="square" lIns="0" tIns="0" rIns="91440" bIns="0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fr-FR" sz="1000" dirty="0" smtClean="0">
                  <a:solidFill>
                    <a:srgbClr val="433F60"/>
                  </a:solidFill>
                  <a:latin typeface="Rubik" pitchFamily="2" charset="-79"/>
                  <a:cs typeface="Rubik" pitchFamily="2" charset="-79"/>
                </a:rPr>
                <a:t>Elles sont d’abord de trois ordres :</a:t>
              </a:r>
            </a:p>
            <a:p>
              <a:pPr marL="228600" indent="-228600">
                <a:lnSpc>
                  <a:spcPct val="130000"/>
                </a:lnSpc>
                <a:buAutoNum type="arabicParenR"/>
              </a:pPr>
              <a:r>
                <a:rPr lang="fr-FR" sz="1000" dirty="0" smtClean="0">
                  <a:solidFill>
                    <a:srgbClr val="433F60"/>
                  </a:solidFill>
                  <a:latin typeface="Rubik" pitchFamily="2" charset="-79"/>
                  <a:cs typeface="Rubik" pitchFamily="2" charset="-79"/>
                </a:rPr>
                <a:t>De l’ordre de la fragmentation </a:t>
              </a:r>
            </a:p>
            <a:p>
              <a:pPr marL="228600" indent="-228600">
                <a:lnSpc>
                  <a:spcPct val="130000"/>
                </a:lnSpc>
                <a:buAutoNum type="arabicParenR"/>
              </a:pPr>
              <a:r>
                <a:rPr lang="fr-FR" sz="1000" dirty="0" smtClean="0">
                  <a:solidFill>
                    <a:srgbClr val="433F60"/>
                  </a:solidFill>
                  <a:latin typeface="Rubik" pitchFamily="2" charset="-79"/>
                  <a:cs typeface="Rubik" pitchFamily="2" charset="-79"/>
                </a:rPr>
                <a:t>De l’ordre de l’hybridation</a:t>
              </a:r>
              <a:endParaRPr lang="fr-FR" sz="1000" dirty="0">
                <a:solidFill>
                  <a:srgbClr val="433F60"/>
                </a:solidFill>
                <a:latin typeface="Rubik" pitchFamily="2" charset="-79"/>
                <a:cs typeface="Rubik" pitchFamily="2" charset="-79"/>
              </a:endParaRPr>
            </a:p>
            <a:p>
              <a:pPr marL="228600" indent="-228600">
                <a:lnSpc>
                  <a:spcPct val="130000"/>
                </a:lnSpc>
                <a:buAutoNum type="arabicParenR"/>
              </a:pPr>
              <a:r>
                <a:rPr lang="fr-FR" sz="1000" dirty="0" smtClean="0">
                  <a:solidFill>
                    <a:srgbClr val="433F60"/>
                  </a:solidFill>
                  <a:latin typeface="Rubik" pitchFamily="2" charset="-79"/>
                  <a:cs typeface="Rubik" pitchFamily="2" charset="-79"/>
                </a:rPr>
                <a:t>De l’ordre d’un bouleversement des monopoles</a:t>
              </a:r>
              <a:endParaRPr lang="en-US" sz="1000" dirty="0">
                <a:solidFill>
                  <a:schemeClr val="tx1">
                    <a:alpha val="70000"/>
                  </a:schemeClr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554239" y="3385854"/>
              <a:ext cx="816890" cy="290785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1600" b="1" spc="300" dirty="0">
                  <a:solidFill>
                    <a:srgbClr val="CB5F81"/>
                  </a:solidFill>
                  <a:latin typeface="+mj-lt"/>
                  <a:ea typeface="Bebas Neue" charset="0"/>
                  <a:cs typeface="Bebas Neue" charset="0"/>
                </a:rPr>
                <a:t>Deux</a:t>
              </a: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661477" y="100264"/>
            <a:ext cx="10174387" cy="2308324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algn="ctr"/>
            <a:r>
              <a:rPr lang="fr-FR" sz="4800" b="1" cap="all" dirty="0" smtClean="0">
                <a:solidFill>
                  <a:srgbClr val="CB5F81"/>
                </a:solidFill>
              </a:rPr>
              <a:t>LE Numérique</a:t>
            </a:r>
            <a:r>
              <a:rPr lang="fr-FR" sz="4800" b="1" cap="all" dirty="0">
                <a:solidFill>
                  <a:srgbClr val="CB5F81"/>
                </a:solidFill>
              </a:rPr>
              <a:t> : </a:t>
            </a:r>
            <a:endParaRPr lang="fr-FR" sz="4800" b="1" cap="all" dirty="0" smtClean="0">
              <a:solidFill>
                <a:srgbClr val="CB5F81"/>
              </a:solidFill>
            </a:endParaRPr>
          </a:p>
          <a:p>
            <a:pPr algn="ctr"/>
            <a:r>
              <a:rPr lang="fr-FR" sz="4800" b="1" cap="all" dirty="0" smtClean="0">
                <a:solidFill>
                  <a:srgbClr val="CB5F81"/>
                </a:solidFill>
              </a:rPr>
              <a:t>une </a:t>
            </a:r>
            <a:r>
              <a:rPr lang="fr-FR" sz="4800" b="1" cap="all" dirty="0">
                <a:solidFill>
                  <a:srgbClr val="CB5F81"/>
                </a:solidFill>
              </a:rPr>
              <a:t>« révolution partielle </a:t>
            </a:r>
            <a:r>
              <a:rPr lang="fr-FR" sz="4800" b="1" cap="all" dirty="0" smtClean="0">
                <a:solidFill>
                  <a:srgbClr val="CB5F81"/>
                </a:solidFill>
              </a:rPr>
              <a:t>»</a:t>
            </a:r>
          </a:p>
          <a:p>
            <a:pPr algn="ctr"/>
            <a:r>
              <a:rPr lang="fr-FR" sz="4800" b="1" cap="all" dirty="0" smtClean="0">
                <a:solidFill>
                  <a:srgbClr val="433F60"/>
                </a:solidFill>
                <a:latin typeface="+mj-lt"/>
              </a:rPr>
              <a:t>persistances </a:t>
            </a:r>
            <a:r>
              <a:rPr lang="fr-FR" sz="4800" b="1" cap="all" dirty="0">
                <a:solidFill>
                  <a:srgbClr val="433F60"/>
                </a:solidFill>
                <a:latin typeface="+mj-lt"/>
              </a:rPr>
              <a:t>et </a:t>
            </a:r>
            <a:r>
              <a:rPr lang="fr-FR" sz="4800" b="1" cap="all" dirty="0" smtClean="0">
                <a:solidFill>
                  <a:srgbClr val="433F60"/>
                </a:solidFill>
                <a:latin typeface="+mj-lt"/>
              </a:rPr>
              <a:t>mutations</a:t>
            </a:r>
            <a:endParaRPr lang="fr-FR" sz="4800" b="1" cap="all" dirty="0">
              <a:solidFill>
                <a:srgbClr val="433F60"/>
              </a:solidFill>
              <a:latin typeface="+mj-lt"/>
            </a:endParaRPr>
          </a:p>
        </p:txBody>
      </p:sp>
      <p:pic>
        <p:nvPicPr>
          <p:cNvPr id="15" name="Image 14" descr="Une image contenant signe&#10;&#10;Description générée automatiquement">
            <a:extLst>
              <a:ext uri="{FF2B5EF4-FFF2-40B4-BE49-F238E27FC236}">
                <a16:creationId xmlns:a16="http://schemas.microsoft.com/office/drawing/2014/main" id="{B24D728A-7A19-754B-A02E-42969398D93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74858" y="10003"/>
            <a:ext cx="805483" cy="805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001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06277" y="585615"/>
            <a:ext cx="1137491" cy="955646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6600" b="1" dirty="0">
                <a:solidFill>
                  <a:schemeClr val="bg1">
                    <a:lumMod val="50000"/>
                    <a:alpha val="20000"/>
                  </a:schemeClr>
                </a:solidFill>
                <a:latin typeface="+mj-lt"/>
                <a:ea typeface="Bebas Neue" charset="0"/>
                <a:cs typeface="Bebas Neue" charset="0"/>
              </a:rPr>
              <a:t>01</a:t>
            </a:r>
          </a:p>
        </p:txBody>
      </p:sp>
      <p:sp>
        <p:nvSpPr>
          <p:cNvPr id="3" name="TextBox 6"/>
          <p:cNvSpPr txBox="1"/>
          <p:nvPr/>
        </p:nvSpPr>
        <p:spPr>
          <a:xfrm>
            <a:off x="1548482" y="871251"/>
            <a:ext cx="473848" cy="290785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600" b="1" spc="300" dirty="0">
                <a:solidFill>
                  <a:srgbClr val="CB5F81"/>
                </a:solidFill>
                <a:latin typeface="+mj-lt"/>
                <a:ea typeface="Bebas Neue" charset="0"/>
                <a:cs typeface="Bebas Neue" charset="0"/>
              </a:rPr>
              <a:t>Un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92540" y="848104"/>
            <a:ext cx="4420441" cy="683264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>
              <a:lnSpc>
                <a:spcPct val="80000"/>
              </a:lnSpc>
            </a:pPr>
            <a:r>
              <a:rPr lang="fr-FR" sz="4800" b="1" cap="all" dirty="0" smtClean="0">
                <a:solidFill>
                  <a:srgbClr val="433F60"/>
                </a:solidFill>
                <a:latin typeface="+mj-lt"/>
                <a:ea typeface="Bebas Neue" charset="0"/>
                <a:cs typeface="Bebas Neue" charset="0"/>
              </a:rPr>
              <a:t>Persistances</a:t>
            </a:r>
            <a:endParaRPr lang="fr-FR" sz="4800" b="1" cap="all" dirty="0">
              <a:solidFill>
                <a:srgbClr val="433F60"/>
              </a:solidFill>
              <a:latin typeface="+mj-lt"/>
              <a:ea typeface="Bebas Neue" charset="0"/>
              <a:cs typeface="Bebas Neue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392540" y="759794"/>
            <a:ext cx="343990" cy="0"/>
          </a:xfrm>
          <a:prstGeom prst="line">
            <a:avLst/>
          </a:prstGeom>
          <a:ln w="25400">
            <a:solidFill>
              <a:srgbClr val="CB5F8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625641" y="1701762"/>
            <a:ext cx="10888579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2400"/>
              </a:spcAft>
              <a:buFontTx/>
              <a:buChar char="-"/>
            </a:pPr>
            <a:r>
              <a:rPr lang="fr-FR" dirty="0" smtClean="0">
                <a:solidFill>
                  <a:srgbClr val="433F60"/>
                </a:solidFill>
                <a:latin typeface="Rubik" panose="02000604000000020004" pitchFamily="2" charset="-79"/>
                <a:ea typeface="Calibri" panose="020F0502020204030204" pitchFamily="34" charset="0"/>
                <a:cs typeface="Rubik" panose="02000604000000020004" pitchFamily="2" charset="-79"/>
              </a:rPr>
              <a:t>Les usages sociaux </a:t>
            </a:r>
            <a:r>
              <a:rPr lang="fr-FR" dirty="0">
                <a:solidFill>
                  <a:srgbClr val="433F60"/>
                </a:solidFill>
                <a:latin typeface="Rubik" panose="02000604000000020004" pitchFamily="2" charset="-79"/>
                <a:ea typeface="Calibri" panose="020F0502020204030204" pitchFamily="34" charset="0"/>
                <a:cs typeface="Rubik" panose="02000604000000020004" pitchFamily="2" charset="-79"/>
              </a:rPr>
              <a:t>de la lecture numérique restent </a:t>
            </a:r>
            <a:r>
              <a:rPr lang="fr-FR" dirty="0" smtClean="0">
                <a:solidFill>
                  <a:srgbClr val="433F60"/>
                </a:solidFill>
                <a:latin typeface="Rubik" panose="02000604000000020004" pitchFamily="2" charset="-79"/>
                <a:ea typeface="Calibri" panose="020F0502020204030204" pitchFamily="34" charset="0"/>
                <a:cs typeface="Rubik" panose="02000604000000020004" pitchFamily="2" charset="-79"/>
              </a:rPr>
              <a:t>identiques</a:t>
            </a:r>
            <a:r>
              <a:rPr lang="fr-FR" dirty="0">
                <a:solidFill>
                  <a:srgbClr val="433F60"/>
                </a:solidFill>
                <a:latin typeface="Rubik" panose="02000604000000020004" pitchFamily="2" charset="-79"/>
                <a:ea typeface="Calibri" panose="020F0502020204030204" pitchFamily="34" charset="0"/>
                <a:cs typeface="Rubik" panose="02000604000000020004" pitchFamily="2" charset="-79"/>
              </a:rPr>
              <a:t> </a:t>
            </a:r>
            <a:r>
              <a:rPr lang="fr-FR" dirty="0" smtClean="0">
                <a:solidFill>
                  <a:srgbClr val="433F60"/>
                </a:solidFill>
                <a:latin typeface="Rubik" panose="02000604000000020004" pitchFamily="2" charset="-79"/>
                <a:ea typeface="Calibri" panose="020F0502020204030204" pitchFamily="34" charset="0"/>
                <a:cs typeface="Rubik" panose="02000604000000020004" pitchFamily="2" charset="-79"/>
              </a:rPr>
              <a:t>à ceux de l’imprimé</a:t>
            </a:r>
            <a:endParaRPr lang="fr-FR" sz="2000" dirty="0" smtClean="0">
              <a:solidFill>
                <a:srgbClr val="433F60"/>
              </a:solidFill>
              <a:latin typeface="Rubik" panose="02000604000000020004" pitchFamily="2" charset="-79"/>
              <a:ea typeface="Calibri" panose="020F0502020204030204" pitchFamily="34" charset="0"/>
              <a:cs typeface="Rubik" panose="02000604000000020004" pitchFamily="2" charset="-79"/>
            </a:endParaRPr>
          </a:p>
          <a:p>
            <a:pPr marL="285750" indent="-285750" algn="just">
              <a:spcAft>
                <a:spcPts val="2400"/>
              </a:spcAft>
              <a:buFontTx/>
              <a:buChar char="-"/>
            </a:pPr>
            <a:r>
              <a:rPr lang="fr-FR" dirty="0" smtClean="0">
                <a:solidFill>
                  <a:srgbClr val="433F60"/>
                </a:solidFill>
                <a:latin typeface="Rubik" panose="02000604000000020004" pitchFamily="2" charset="-79"/>
                <a:ea typeface="Calibri" panose="020F0502020204030204" pitchFamily="34" charset="0"/>
                <a:cs typeface="Rubik" panose="02000604000000020004" pitchFamily="2" charset="-79"/>
              </a:rPr>
              <a:t>Lecteurs de livres numériques = CSP+ à capital culturel +.</a:t>
            </a:r>
          </a:p>
          <a:p>
            <a:pPr marL="285750" indent="-285750" algn="just">
              <a:spcAft>
                <a:spcPts val="2400"/>
              </a:spcAft>
              <a:buFontTx/>
              <a:buChar char="-"/>
            </a:pPr>
            <a:r>
              <a:rPr lang="fr-FR" dirty="0" smtClean="0">
                <a:solidFill>
                  <a:srgbClr val="433F60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Pas </a:t>
            </a:r>
            <a:r>
              <a:rPr lang="fr-FR" dirty="0">
                <a:solidFill>
                  <a:srgbClr val="433F60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de </a:t>
            </a:r>
            <a:r>
              <a:rPr lang="fr-FR" dirty="0" smtClean="0">
                <a:solidFill>
                  <a:srgbClr val="433F60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« tout numérique » : persistance de l’usage de l’imprimé</a:t>
            </a:r>
          </a:p>
          <a:p>
            <a:pPr marL="285750" indent="-285750" algn="just">
              <a:spcAft>
                <a:spcPts val="2400"/>
              </a:spcAft>
              <a:buFontTx/>
              <a:buChar char="-"/>
            </a:pPr>
            <a:r>
              <a:rPr lang="fr-FR" dirty="0" smtClean="0">
                <a:solidFill>
                  <a:srgbClr val="433F60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La </a:t>
            </a:r>
            <a:r>
              <a:rPr lang="fr-FR" dirty="0">
                <a:solidFill>
                  <a:srgbClr val="433F60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participation des jeunes aux réseaux sociaux numériques reste socialement </a:t>
            </a:r>
            <a:r>
              <a:rPr lang="fr-FR" dirty="0" smtClean="0">
                <a:solidFill>
                  <a:srgbClr val="433F60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inégale</a:t>
            </a:r>
          </a:p>
          <a:p>
            <a:pPr marL="285750" indent="-285750" algn="just">
              <a:spcAft>
                <a:spcPts val="2400"/>
              </a:spcAft>
              <a:buFontTx/>
              <a:buChar char="-"/>
            </a:pPr>
            <a:r>
              <a:rPr lang="fr-FR" dirty="0" smtClean="0">
                <a:solidFill>
                  <a:srgbClr val="433F60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Les </a:t>
            </a:r>
            <a:r>
              <a:rPr lang="fr-FR" dirty="0">
                <a:solidFill>
                  <a:srgbClr val="433F60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compétences critiques restent inégalement </a:t>
            </a:r>
            <a:r>
              <a:rPr lang="fr-FR" dirty="0" smtClean="0">
                <a:solidFill>
                  <a:srgbClr val="433F60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réparties</a:t>
            </a:r>
          </a:p>
          <a:p>
            <a:pPr marL="285750" indent="-285750" algn="just">
              <a:spcAft>
                <a:spcPts val="2400"/>
              </a:spcAft>
              <a:buFontTx/>
              <a:buChar char="-"/>
            </a:pPr>
            <a:r>
              <a:rPr lang="fr-FR" dirty="0" smtClean="0">
                <a:solidFill>
                  <a:srgbClr val="433F60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Les </a:t>
            </a:r>
            <a:r>
              <a:rPr lang="fr-FR" dirty="0">
                <a:solidFill>
                  <a:srgbClr val="433F60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mutations professionnelles constatée notamment dans le domaine de la filière du livre sont réelles mais pas </a:t>
            </a:r>
            <a:r>
              <a:rPr lang="fr-FR" dirty="0" smtClean="0">
                <a:solidFill>
                  <a:srgbClr val="433F60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«</a:t>
            </a:r>
            <a:r>
              <a:rPr lang="fr-FR" dirty="0">
                <a:solidFill>
                  <a:srgbClr val="433F60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 </a:t>
            </a:r>
            <a:r>
              <a:rPr lang="fr-FR" i="1" dirty="0" smtClean="0">
                <a:solidFill>
                  <a:srgbClr val="433F60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nouvelles</a:t>
            </a:r>
            <a:r>
              <a:rPr lang="fr-FR" dirty="0">
                <a:solidFill>
                  <a:srgbClr val="433F60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 </a:t>
            </a:r>
            <a:r>
              <a:rPr lang="fr-FR" dirty="0" smtClean="0">
                <a:solidFill>
                  <a:srgbClr val="433F60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»</a:t>
            </a:r>
            <a:endParaRPr lang="fr-FR" dirty="0">
              <a:solidFill>
                <a:srgbClr val="433F60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40271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 txBox="1"/>
          <p:nvPr/>
        </p:nvSpPr>
        <p:spPr>
          <a:xfrm>
            <a:off x="994258" y="588690"/>
            <a:ext cx="1137491" cy="955646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6600" b="1" dirty="0">
                <a:solidFill>
                  <a:schemeClr val="bg1">
                    <a:lumMod val="50000"/>
                    <a:alpha val="20000"/>
                  </a:schemeClr>
                </a:solidFill>
                <a:latin typeface="+mj-lt"/>
                <a:ea typeface="Bebas Neue" charset="0"/>
                <a:cs typeface="Bebas Neue" charset="0"/>
              </a:rPr>
              <a:t>02</a:t>
            </a:r>
          </a:p>
        </p:txBody>
      </p:sp>
      <p:sp>
        <p:nvSpPr>
          <p:cNvPr id="6" name="TextBox 12"/>
          <p:cNvSpPr txBox="1"/>
          <p:nvPr/>
        </p:nvSpPr>
        <p:spPr>
          <a:xfrm>
            <a:off x="1536463" y="874326"/>
            <a:ext cx="816890" cy="290785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600" b="1" spc="300" dirty="0">
                <a:solidFill>
                  <a:srgbClr val="CB5F81"/>
                </a:solidFill>
                <a:latin typeface="+mj-lt"/>
                <a:ea typeface="Bebas Neue" charset="0"/>
                <a:cs typeface="Bebas Neue" charset="0"/>
              </a:rPr>
              <a:t>Deux</a:t>
            </a:r>
          </a:p>
        </p:txBody>
      </p:sp>
      <p:sp>
        <p:nvSpPr>
          <p:cNvPr id="7" name="TextBox 3"/>
          <p:cNvSpPr txBox="1"/>
          <p:nvPr/>
        </p:nvSpPr>
        <p:spPr>
          <a:xfrm>
            <a:off x="2392540" y="848104"/>
            <a:ext cx="3774431" cy="683264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>
              <a:lnSpc>
                <a:spcPct val="80000"/>
              </a:lnSpc>
            </a:pPr>
            <a:r>
              <a:rPr lang="fr-FR" sz="4800" b="1" cap="all" dirty="0" smtClean="0">
                <a:solidFill>
                  <a:srgbClr val="433F60"/>
                </a:solidFill>
                <a:latin typeface="+mj-lt"/>
                <a:ea typeface="Bebas Neue" charset="0"/>
                <a:cs typeface="Bebas Neue" charset="0"/>
              </a:rPr>
              <a:t>MUTATIONS</a:t>
            </a:r>
            <a:endParaRPr lang="fr-FR" sz="4800" b="1" cap="all" dirty="0">
              <a:solidFill>
                <a:srgbClr val="433F60"/>
              </a:solidFill>
              <a:latin typeface="+mj-lt"/>
              <a:ea typeface="Bebas Neue" charset="0"/>
              <a:cs typeface="Bebas Neue" charset="0"/>
            </a:endParaRPr>
          </a:p>
        </p:txBody>
      </p:sp>
      <p:cxnSp>
        <p:nvCxnSpPr>
          <p:cNvPr id="8" name="Straight Connector 4"/>
          <p:cNvCxnSpPr/>
          <p:nvPr/>
        </p:nvCxnSpPr>
        <p:spPr>
          <a:xfrm>
            <a:off x="2392540" y="759794"/>
            <a:ext cx="343990" cy="0"/>
          </a:xfrm>
          <a:prstGeom prst="line">
            <a:avLst/>
          </a:prstGeom>
          <a:ln w="25400">
            <a:solidFill>
              <a:srgbClr val="CB5F8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25641" y="1701762"/>
            <a:ext cx="10888579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000" b="1" dirty="0" smtClean="0">
                <a:solidFill>
                  <a:srgbClr val="433F60"/>
                </a:solidFill>
                <a:latin typeface="+mj-lt"/>
                <a:cs typeface="Rubik" panose="02000604000000020004" pitchFamily="2" charset="-79"/>
              </a:rPr>
              <a:t>1) Fragmentation</a:t>
            </a:r>
            <a:endParaRPr lang="fr-FR" b="1" dirty="0" smtClean="0">
              <a:solidFill>
                <a:srgbClr val="433F60"/>
              </a:solidFill>
              <a:latin typeface="+mj-lt"/>
              <a:cs typeface="Rubik" panose="02000604000000020004" pitchFamily="2" charset="-79"/>
            </a:endParaRPr>
          </a:p>
          <a:p>
            <a:pPr marL="800100" lvl="1" indent="-342900" algn="just">
              <a:buFont typeface="Wingdings" panose="05000000000000000000" pitchFamily="2" charset="2"/>
              <a:buChar char="v"/>
            </a:pPr>
            <a:r>
              <a:rPr lang="fr-FR" dirty="0" err="1" smtClean="0">
                <a:solidFill>
                  <a:srgbClr val="433F60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Sérendipité</a:t>
            </a:r>
            <a:r>
              <a:rPr lang="fr-FR" dirty="0" smtClean="0">
                <a:solidFill>
                  <a:srgbClr val="433F60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et bulles cognitives</a:t>
            </a:r>
          </a:p>
          <a:p>
            <a:pPr marL="800100" lvl="1" indent="-342900" algn="just">
              <a:buFont typeface="Wingdings" panose="05000000000000000000" pitchFamily="2" charset="2"/>
              <a:buChar char="v"/>
            </a:pPr>
            <a:r>
              <a:rPr lang="fr-FR" dirty="0" smtClean="0">
                <a:solidFill>
                  <a:srgbClr val="433F60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Lecture et braconnage</a:t>
            </a:r>
          </a:p>
          <a:p>
            <a:pPr marL="800100" lvl="1" indent="-342900" algn="just">
              <a:buFont typeface="Wingdings" panose="05000000000000000000" pitchFamily="2" charset="2"/>
              <a:buChar char="v"/>
            </a:pPr>
            <a:r>
              <a:rPr lang="fr-FR" dirty="0" smtClean="0">
                <a:solidFill>
                  <a:srgbClr val="433F60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Portabilité, nomadisme… : une individualisation </a:t>
            </a:r>
            <a:r>
              <a:rPr lang="fr-FR" dirty="0">
                <a:solidFill>
                  <a:srgbClr val="433F60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des pratiques culturelles et de </a:t>
            </a:r>
            <a:r>
              <a:rPr lang="fr-FR" dirty="0" smtClean="0">
                <a:solidFill>
                  <a:srgbClr val="433F60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loisir</a:t>
            </a:r>
          </a:p>
          <a:p>
            <a:pPr marL="800100" lvl="1" indent="-342900" algn="just">
              <a:buFont typeface="Wingdings" panose="05000000000000000000" pitchFamily="2" charset="2"/>
              <a:buChar char="v"/>
            </a:pPr>
            <a:r>
              <a:rPr lang="fr-FR" dirty="0" smtClean="0">
                <a:solidFill>
                  <a:srgbClr val="433F60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Autonomie et </a:t>
            </a:r>
            <a:r>
              <a:rPr lang="fr-FR" dirty="0" err="1" smtClean="0">
                <a:solidFill>
                  <a:srgbClr val="433F60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agentivité</a:t>
            </a:r>
            <a:endParaRPr lang="fr-FR" dirty="0" smtClean="0">
              <a:solidFill>
                <a:srgbClr val="433F60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algn="just"/>
            <a:endParaRPr lang="fr-FR" dirty="0" smtClean="0">
              <a:solidFill>
                <a:srgbClr val="433F60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algn="just"/>
            <a:r>
              <a:rPr lang="fr-FR" sz="2000" b="1" dirty="0" smtClean="0">
                <a:solidFill>
                  <a:srgbClr val="433F60"/>
                </a:solidFill>
                <a:latin typeface="+mj-lt"/>
                <a:cs typeface="Rubik" panose="02000604000000020004" pitchFamily="2" charset="-79"/>
              </a:rPr>
              <a:t>2) Hybridation</a:t>
            </a:r>
            <a:endParaRPr lang="fr-FR" b="1" dirty="0" smtClean="0">
              <a:solidFill>
                <a:srgbClr val="433F60"/>
              </a:solidFill>
              <a:latin typeface="+mj-lt"/>
              <a:cs typeface="Rubik" panose="02000604000000020004" pitchFamily="2" charset="-79"/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fr-FR" dirty="0">
                <a:solidFill>
                  <a:srgbClr val="433F60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Hybridation des fonctions dans la filière du </a:t>
            </a:r>
            <a:r>
              <a:rPr lang="fr-FR" dirty="0" smtClean="0">
                <a:solidFill>
                  <a:srgbClr val="433F60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livre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fr-FR" dirty="0" smtClean="0">
                <a:solidFill>
                  <a:srgbClr val="433F60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Hybridation des registres culturels</a:t>
            </a:r>
          </a:p>
          <a:p>
            <a:endParaRPr lang="fr-FR" dirty="0" smtClean="0">
              <a:solidFill>
                <a:srgbClr val="433F60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  <a:p>
            <a:r>
              <a:rPr lang="fr-FR" sz="2000" b="1" dirty="0" smtClean="0">
                <a:solidFill>
                  <a:srgbClr val="433F60"/>
                </a:solidFill>
                <a:latin typeface="+mj-lt"/>
                <a:cs typeface="Rubik" panose="02000604000000020004" pitchFamily="2" charset="-79"/>
              </a:rPr>
              <a:t>3) Bouleversement des monopoles</a:t>
            </a:r>
            <a:endParaRPr lang="fr-FR" b="1" dirty="0">
              <a:solidFill>
                <a:srgbClr val="433F60"/>
              </a:solidFill>
              <a:latin typeface="+mj-lt"/>
              <a:cs typeface="Rubik" panose="02000604000000020004" pitchFamily="2" charset="-79"/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fr-FR" dirty="0">
                <a:solidFill>
                  <a:srgbClr val="433F60"/>
                </a:solidFill>
              </a:rPr>
              <a:t>Une perte du monopole de légitimité culturelle par les institutions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fr-FR" dirty="0">
                <a:solidFill>
                  <a:srgbClr val="433F60"/>
                </a:solidFill>
              </a:rPr>
              <a:t>Ecrans connectés : un nouveau </a:t>
            </a:r>
            <a:r>
              <a:rPr lang="fr-FR" dirty="0" smtClean="0">
                <a:solidFill>
                  <a:srgbClr val="433F60"/>
                </a:solidFill>
              </a:rPr>
              <a:t>monopole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fr-FR" dirty="0" smtClean="0">
                <a:solidFill>
                  <a:srgbClr val="433F60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Transversalité et compétences adaptatives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fr-FR" dirty="0" smtClean="0">
                <a:solidFill>
                  <a:srgbClr val="433F60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Nouveaux </a:t>
            </a:r>
            <a:r>
              <a:rPr lang="fr-FR" dirty="0">
                <a:solidFill>
                  <a:srgbClr val="433F60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usages, nouveaux usagers des institutions </a:t>
            </a:r>
            <a:r>
              <a:rPr lang="fr-FR" dirty="0" smtClean="0">
                <a:solidFill>
                  <a:srgbClr val="433F60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culturelles (ex. des bibliothèques)</a:t>
            </a:r>
          </a:p>
        </p:txBody>
      </p:sp>
    </p:spTree>
    <p:extLst>
      <p:ext uri="{BB962C8B-B14F-4D97-AF65-F5344CB8AC3E}">
        <p14:creationId xmlns:p14="http://schemas.microsoft.com/office/powerpoint/2010/main" val="4148247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age d'accueil">
  <a:themeElements>
    <a:clrScheme name="Entretiens Jacques Cartier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B5E80"/>
      </a:accent1>
      <a:accent2>
        <a:srgbClr val="E48AA3"/>
      </a:accent2>
      <a:accent3>
        <a:srgbClr val="423E5F"/>
      </a:accent3>
      <a:accent4>
        <a:srgbClr val="486C87"/>
      </a:accent4>
      <a:accent5>
        <a:srgbClr val="E96C98"/>
      </a:accent5>
      <a:accent6>
        <a:srgbClr val="211F32"/>
      </a:accent6>
      <a:hlink>
        <a:srgbClr val="486C87"/>
      </a:hlink>
      <a:folHlink>
        <a:srgbClr val="CB5E80"/>
      </a:folHlink>
    </a:clrScheme>
    <a:fontScheme name="Every">
      <a:majorFont>
        <a:latin typeface="Montserrat ExtraBold"/>
        <a:ea typeface=""/>
        <a:cs typeface=""/>
      </a:majorFont>
      <a:minorFont>
        <a:latin typeface="Montserra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793</TotalTime>
  <Words>245</Words>
  <Application>Microsoft Office PowerPoint</Application>
  <PresentationFormat>Grand écran</PresentationFormat>
  <Paragraphs>43</Paragraphs>
  <Slides>4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3" baseType="lpstr">
      <vt:lpstr>Arial</vt:lpstr>
      <vt:lpstr>Bebas Neue</vt:lpstr>
      <vt:lpstr>Calibri</vt:lpstr>
      <vt:lpstr>Montserrat</vt:lpstr>
      <vt:lpstr>Montserrat ExtraBold</vt:lpstr>
      <vt:lpstr>Montserrat Light</vt:lpstr>
      <vt:lpstr>Rubik</vt:lpstr>
      <vt:lpstr>Wingdings</vt:lpstr>
      <vt:lpstr>page d'accueil</vt:lpstr>
      <vt:lpstr>Présentation PowerPoint</vt:lpstr>
      <vt:lpstr>Présentation PowerPoint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Otruchot</dc:creator>
  <cp:keywords/>
  <dc:description/>
  <cp:lastModifiedBy>Cécile Josse</cp:lastModifiedBy>
  <cp:revision>104</cp:revision>
  <cp:lastPrinted>2020-10-21T14:08:46Z</cp:lastPrinted>
  <dcterms:created xsi:type="dcterms:W3CDTF">2017-02-06T12:53:32Z</dcterms:created>
  <dcterms:modified xsi:type="dcterms:W3CDTF">2020-10-23T08:56:40Z</dcterms:modified>
  <cp:category/>
</cp:coreProperties>
</file>