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799263" cy="992981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1076" y="48"/>
      </p:cViewPr>
      <p:guideLst>
        <p:guide pos="312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34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1342" y="0"/>
            <a:ext cx="294634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4B90F5-470B-4F7A-A80F-08ED7409EA65}" type="datetimeFigureOut">
              <a:rPr lang="fr-FR"/>
              <a:t>10/10/2024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31600"/>
            <a:ext cx="294634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1342" y="9431600"/>
            <a:ext cx="294634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3E60B0-248A-4C92-986A-F486220C7753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/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defRPr sz="1200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defRPr sz="1200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defRPr sz="1200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defRPr sz="1200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fld id="{F4B69D44-5883-4145-B09A-599E2A9FCA25}" type="slidenum">
              <a:rPr lang="fr-FR"/>
              <a:t>1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9488" y="1241425"/>
            <a:ext cx="4840287" cy="33512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7802240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4"/>
            <a:ext cx="4840286" cy="3351213"/>
          </a:xfrm>
        </p:spPr>
      </p:sp>
      <p:sp>
        <p:nvSpPr>
          <p:cNvPr id="127919705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3491750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D1C6C82-0958-EB07-DFD5-D383E0C69A07}" type="slidenum">
              <a:rPr lang="fr-FR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875253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4"/>
            <a:ext cx="4840285" cy="3351213"/>
          </a:xfrm>
        </p:spPr>
      </p:sp>
      <p:sp>
        <p:nvSpPr>
          <p:cNvPr id="2110072236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6545802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50B9B0B-5DEB-44C9-B4A3-C321314F3811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585174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4"/>
            <a:ext cx="4840285" cy="3351213"/>
          </a:xfrm>
        </p:spPr>
      </p:sp>
      <p:sp>
        <p:nvSpPr>
          <p:cNvPr id="972572384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1008850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C2421ED-6FAD-B4BB-59F0-EF67943B1B24}" type="slidenum">
              <a:rPr lang="fr-FR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874079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4"/>
            <a:ext cx="4840286" cy="3351213"/>
          </a:xfrm>
        </p:spPr>
      </p:sp>
      <p:sp>
        <p:nvSpPr>
          <p:cNvPr id="1805397429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668987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FC5B147-4D98-459D-59C6-B44616250915}" type="slidenum">
              <a:rPr lang="fr-FR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785530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4"/>
            <a:ext cx="4840286" cy="3351213"/>
          </a:xfrm>
        </p:spPr>
      </p:sp>
      <p:sp>
        <p:nvSpPr>
          <p:cNvPr id="691364452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5733444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7B2E443-FB27-CDB9-8CB8-7A0E4649CF77}" type="slidenum">
              <a:rPr lang="fr-FR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1784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4"/>
            <a:ext cx="4840285" cy="3351213"/>
          </a:xfrm>
        </p:spPr>
      </p:sp>
      <p:sp>
        <p:nvSpPr>
          <p:cNvPr id="2008231489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2398016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6D1B54D-C211-706E-68DD-E8C17F38BBEA}" type="slidenum">
              <a:rPr lang="fr-FR"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134162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4"/>
            <a:ext cx="4840286" cy="3351213"/>
          </a:xfrm>
        </p:spPr>
      </p:sp>
      <p:sp>
        <p:nvSpPr>
          <p:cNvPr id="1982432607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3547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38BE20D-C81F-294F-F718-26ACB378471C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5"/>
            <a:ext cx="4840287" cy="335121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03E60B0-248A-4C92-986A-F486220C7753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5"/>
            <a:ext cx="4840287" cy="335121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03E60B0-248A-4C92-986A-F486220C7753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5"/>
            <a:ext cx="4840287" cy="335121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03E60B0-248A-4C92-986A-F486220C7753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61963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5"/>
            <a:ext cx="4840287" cy="3351213"/>
          </a:xfrm>
        </p:spPr>
      </p:sp>
      <p:sp>
        <p:nvSpPr>
          <p:cNvPr id="1294270708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4916363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FE0506C-14B4-B167-C149-6D86B6DB4C8C}" type="slidenum">
              <a:rPr lang="fr-FR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5"/>
            <a:ext cx="4840287" cy="335121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03E60B0-248A-4C92-986A-F486220C7753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5"/>
            <a:ext cx="4840287" cy="335121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03E60B0-248A-4C92-986A-F486220C7753}" type="slidenum">
              <a:rPr lang="fr-FR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557562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41424"/>
            <a:ext cx="4840286" cy="3351213"/>
          </a:xfrm>
        </p:spPr>
      </p:sp>
      <p:sp>
        <p:nvSpPr>
          <p:cNvPr id="211125108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0024547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A1F3C65-10F1-F07B-32E5-31F59CA5AE64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935291"/>
            <a:ext cx="9906000" cy="922713"/>
          </a:xfrm>
          <a:prstGeom prst="rect">
            <a:avLst/>
          </a:prstGeom>
          <a:solidFill>
            <a:srgbClr val="1C3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/>
          </a:p>
        </p:txBody>
      </p:sp>
      <p:grpSp>
        <p:nvGrpSpPr>
          <p:cNvPr id="13" name="Groupe 12"/>
          <p:cNvGrpSpPr/>
          <p:nvPr userDrawn="1"/>
        </p:nvGrpSpPr>
        <p:grpSpPr bwMode="auto">
          <a:xfrm>
            <a:off x="1127883" y="5974679"/>
            <a:ext cx="2171849" cy="601458"/>
            <a:chOff x="2012389" y="2741588"/>
            <a:chExt cx="6031099" cy="1670214"/>
          </a:xfrm>
        </p:grpSpPr>
        <p:pic>
          <p:nvPicPr>
            <p:cNvPr id="14" name="Picture 2" descr="Université Claude Bernard Lyon 1 | Université de Lyon"/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</a:blip>
            <a:srcRect l="32128"/>
            <a:stretch/>
          </p:blipFill>
          <p:spPr bwMode="auto">
            <a:xfrm>
              <a:off x="2012389" y="2741588"/>
              <a:ext cx="1700406" cy="1670214"/>
            </a:xfrm>
            <a:prstGeom prst="rect">
              <a:avLst/>
            </a:prstGeom>
            <a:noFill/>
          </p:spPr>
        </p:pic>
        <p:pic>
          <p:nvPicPr>
            <p:cNvPr id="15" name="Picture 6" descr="Université Jean Monnet"/>
            <p:cNvPicPr>
              <a:picLocks noChangeAspect="1" noChangeArrowheads="1"/>
            </p:cNvPicPr>
            <p:nvPr/>
          </p:nvPicPr>
          <p:blipFill>
            <a:blip r:embed="rId3">
              <a:biLevel thresh="25000"/>
            </a:blip>
            <a:stretch/>
          </p:blipFill>
          <p:spPr bwMode="auto">
            <a:xfrm>
              <a:off x="6811740" y="3344081"/>
              <a:ext cx="1231748" cy="627322"/>
            </a:xfrm>
            <a:prstGeom prst="rect">
              <a:avLst/>
            </a:prstGeom>
            <a:noFill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rcRect l="33842" r="6632"/>
            <a:stretch/>
          </p:blipFill>
          <p:spPr bwMode="auto">
            <a:xfrm>
              <a:off x="5495278" y="3201615"/>
              <a:ext cx="1107778" cy="841231"/>
            </a:xfrm>
            <a:prstGeom prst="rect">
              <a:avLst/>
            </a:prstGeom>
          </p:spPr>
        </p:pic>
        <p:pic>
          <p:nvPicPr>
            <p:cNvPr id="17" name="Picture 2" descr="ENS de Lyon"/>
            <p:cNvPicPr>
              <a:picLocks noChangeAspect="1" noChangeArrowheads="1"/>
            </p:cNvPicPr>
            <p:nvPr/>
          </p:nvPicPr>
          <p:blipFill>
            <a:blip r:embed="rId5"/>
            <a:srcRect l="34559"/>
            <a:stretch/>
          </p:blipFill>
          <p:spPr bwMode="auto">
            <a:xfrm>
              <a:off x="3671658" y="3045039"/>
              <a:ext cx="1770681" cy="1134336"/>
            </a:xfrm>
            <a:prstGeom prst="rect">
              <a:avLst/>
            </a:prstGeom>
            <a:noFill/>
          </p:spPr>
        </p:pic>
      </p:grpSp>
      <p:sp>
        <p:nvSpPr>
          <p:cNvPr id="18" name="ZoneTexte 17"/>
          <p:cNvSpPr txBox="1"/>
          <p:nvPr userDrawn="1"/>
        </p:nvSpPr>
        <p:spPr bwMode="auto">
          <a:xfrm>
            <a:off x="153382" y="6565733"/>
            <a:ext cx="608116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700" i="1">
                <a:solidFill>
                  <a:schemeClr val="bg1"/>
                </a:solidFill>
                <a:latin typeface="Segoe UI"/>
                <a:cs typeface="Segoe UI"/>
              </a:rPr>
              <a:t>Ce travail a bénéficié d’une aide de l’Etat gérée par l’Agence Nationale de la Recherche au titre de France 2030 portant la référence « ANR-21-SFRI-0001 ».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216830" y="6108796"/>
            <a:ext cx="317098" cy="31709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657404" y="6108796"/>
            <a:ext cx="317099" cy="31119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7672649" y="5943934"/>
            <a:ext cx="2221408" cy="890099"/>
          </a:xfrm>
          <a:prstGeom prst="rect">
            <a:avLst/>
          </a:prstGeom>
        </p:spPr>
      </p:pic>
      <p:grpSp>
        <p:nvGrpSpPr>
          <p:cNvPr id="19" name="Groupe 18"/>
          <p:cNvGrpSpPr/>
          <p:nvPr userDrawn="1"/>
        </p:nvGrpSpPr>
        <p:grpSpPr bwMode="auto">
          <a:xfrm>
            <a:off x="1847434" y="1031482"/>
            <a:ext cx="6211131" cy="3498955"/>
            <a:chOff x="1807251" y="1206049"/>
            <a:chExt cx="6211131" cy="3142285"/>
          </a:xfrm>
        </p:grpSpPr>
        <p:grpSp>
          <p:nvGrpSpPr>
            <p:cNvPr id="20" name="Groupe 19"/>
            <p:cNvGrpSpPr/>
            <p:nvPr/>
          </p:nvGrpSpPr>
          <p:grpSpPr bwMode="auto">
            <a:xfrm>
              <a:off x="1961800" y="1371599"/>
              <a:ext cx="5902035" cy="2811186"/>
              <a:chOff x="874853" y="1205475"/>
              <a:chExt cx="8776939" cy="2811186"/>
            </a:xfrm>
          </p:grpSpPr>
          <p:sp>
            <p:nvSpPr>
              <p:cNvPr id="22" name="Arc 21"/>
              <p:cNvSpPr/>
              <p:nvPr/>
            </p:nvSpPr>
            <p:spPr bwMode="auto">
              <a:xfrm rot="10800000">
                <a:off x="1126119" y="1375937"/>
                <a:ext cx="8274411" cy="2470261"/>
              </a:xfrm>
              <a:prstGeom prst="arc">
                <a:avLst>
                  <a:gd name="adj1" fmla="val 15877053"/>
                  <a:gd name="adj2" fmla="val 149581"/>
                </a:avLst>
              </a:prstGeom>
              <a:ln w="76200" cap="rnd">
                <a:solidFill>
                  <a:srgbClr val="F8631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800">
                  <a:latin typeface="Segoe UI"/>
                  <a:cs typeface="Segoe UI"/>
                </a:endParaRPr>
              </a:p>
            </p:txBody>
          </p:sp>
          <p:sp>
            <p:nvSpPr>
              <p:cNvPr id="25" name="Arc 24"/>
              <p:cNvSpPr/>
              <p:nvPr/>
            </p:nvSpPr>
            <p:spPr bwMode="auto">
              <a:xfrm rot="10800000">
                <a:off x="874853" y="1205475"/>
                <a:ext cx="8776939" cy="2811186"/>
              </a:xfrm>
              <a:prstGeom prst="arc">
                <a:avLst>
                  <a:gd name="adj1" fmla="val 17387333"/>
                  <a:gd name="adj2" fmla="val 20405201"/>
                </a:avLst>
              </a:prstGeom>
              <a:ln w="76200" cap="rnd">
                <a:solidFill>
                  <a:srgbClr val="1C3B6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800">
                  <a:latin typeface="Segoe UI"/>
                  <a:cs typeface="Segoe UI"/>
                </a:endParaRPr>
              </a:p>
            </p:txBody>
          </p:sp>
        </p:grpSp>
        <p:sp>
          <p:nvSpPr>
            <p:cNvPr id="21" name="Arc 20"/>
            <p:cNvSpPr/>
            <p:nvPr/>
          </p:nvSpPr>
          <p:spPr bwMode="auto">
            <a:xfrm>
              <a:off x="1807251" y="1206049"/>
              <a:ext cx="6211131" cy="3142285"/>
            </a:xfrm>
            <a:prstGeom prst="arc">
              <a:avLst>
                <a:gd name="adj1" fmla="val 18648300"/>
                <a:gd name="adj2" fmla="val 336516"/>
              </a:avLst>
            </a:prstGeom>
            <a:ln w="76200" cap="rnd">
              <a:solidFill>
                <a:srgbClr val="FCA8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>
                <a:latin typeface="Segoe UI"/>
                <a:cs typeface="Segoe U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re et contenu">
    <p:bg>
      <p:bgPr>
        <a:solidFill>
          <a:srgbClr val="1C3B69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 userDrawn="1"/>
        </p:nvGrpSpPr>
        <p:grpSpPr bwMode="auto">
          <a:xfrm>
            <a:off x="1127883" y="5974679"/>
            <a:ext cx="2171849" cy="601458"/>
            <a:chOff x="2012389" y="2741588"/>
            <a:chExt cx="6031099" cy="1670214"/>
          </a:xfrm>
        </p:grpSpPr>
        <p:pic>
          <p:nvPicPr>
            <p:cNvPr id="19" name="Picture 2" descr="Université Claude Bernard Lyon 1 | Université de Lyon"/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</a:blip>
            <a:srcRect l="32128"/>
            <a:stretch/>
          </p:blipFill>
          <p:spPr bwMode="auto">
            <a:xfrm>
              <a:off x="2012389" y="2741588"/>
              <a:ext cx="1700406" cy="1670214"/>
            </a:xfrm>
            <a:prstGeom prst="rect">
              <a:avLst/>
            </a:prstGeom>
            <a:noFill/>
          </p:spPr>
        </p:pic>
        <p:pic>
          <p:nvPicPr>
            <p:cNvPr id="21" name="Picture 6" descr="Université Jean Monnet"/>
            <p:cNvPicPr>
              <a:picLocks noChangeAspect="1" noChangeArrowheads="1"/>
            </p:cNvPicPr>
            <p:nvPr/>
          </p:nvPicPr>
          <p:blipFill>
            <a:blip r:embed="rId3">
              <a:biLevel thresh="25000"/>
            </a:blip>
            <a:stretch/>
          </p:blipFill>
          <p:spPr bwMode="auto">
            <a:xfrm>
              <a:off x="6811740" y="3344081"/>
              <a:ext cx="1231748" cy="627322"/>
            </a:xfrm>
            <a:prstGeom prst="rect">
              <a:avLst/>
            </a:prstGeom>
            <a:noFill/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rcRect l="33842" r="6632"/>
            <a:stretch/>
          </p:blipFill>
          <p:spPr bwMode="auto">
            <a:xfrm>
              <a:off x="5495278" y="3201615"/>
              <a:ext cx="1107778" cy="841231"/>
            </a:xfrm>
            <a:prstGeom prst="rect">
              <a:avLst/>
            </a:prstGeom>
          </p:spPr>
        </p:pic>
        <p:pic>
          <p:nvPicPr>
            <p:cNvPr id="23" name="Picture 2" descr="ENS de Lyon"/>
            <p:cNvPicPr>
              <a:picLocks noChangeAspect="1" noChangeArrowheads="1"/>
            </p:cNvPicPr>
            <p:nvPr/>
          </p:nvPicPr>
          <p:blipFill>
            <a:blip r:embed="rId5"/>
            <a:srcRect l="34559"/>
            <a:stretch/>
          </p:blipFill>
          <p:spPr bwMode="auto">
            <a:xfrm>
              <a:off x="3671658" y="3045039"/>
              <a:ext cx="1770681" cy="1134336"/>
            </a:xfrm>
            <a:prstGeom prst="rect">
              <a:avLst/>
            </a:prstGeom>
            <a:noFill/>
          </p:spPr>
        </p:pic>
      </p:grpSp>
      <p:sp>
        <p:nvSpPr>
          <p:cNvPr id="24" name="ZoneTexte 23"/>
          <p:cNvSpPr txBox="1"/>
          <p:nvPr userDrawn="1"/>
        </p:nvSpPr>
        <p:spPr bwMode="auto">
          <a:xfrm>
            <a:off x="153382" y="6565733"/>
            <a:ext cx="608116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700" i="1">
                <a:solidFill>
                  <a:schemeClr val="bg1"/>
                </a:solidFill>
                <a:latin typeface="Segoe UI"/>
                <a:cs typeface="Segoe UI"/>
              </a:rPr>
              <a:t>Ce travail a bénéficié d’une aide de l’Etat gérée par l’Agence Nationale de la Recherche au titre de France 2030 portant la référence « ANR-21-SFRI-0001 ».</a:t>
            </a:r>
            <a:endParaRPr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216830" y="6108796"/>
            <a:ext cx="317098" cy="31709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657404" y="6108796"/>
            <a:ext cx="317099" cy="31119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7672649" y="5943934"/>
            <a:ext cx="2221408" cy="890099"/>
          </a:xfrm>
          <a:prstGeom prst="rect">
            <a:avLst/>
          </a:prstGeom>
        </p:spPr>
      </p:pic>
      <p:grpSp>
        <p:nvGrpSpPr>
          <p:cNvPr id="20" name="Groupe 19"/>
          <p:cNvGrpSpPr/>
          <p:nvPr userDrawn="1"/>
        </p:nvGrpSpPr>
        <p:grpSpPr bwMode="auto">
          <a:xfrm>
            <a:off x="1847434" y="1031482"/>
            <a:ext cx="6211131" cy="3498955"/>
            <a:chOff x="1807251" y="1206049"/>
            <a:chExt cx="6211131" cy="3142285"/>
          </a:xfrm>
        </p:grpSpPr>
        <p:grpSp>
          <p:nvGrpSpPr>
            <p:cNvPr id="28" name="Groupe 27"/>
            <p:cNvGrpSpPr/>
            <p:nvPr/>
          </p:nvGrpSpPr>
          <p:grpSpPr bwMode="auto">
            <a:xfrm>
              <a:off x="1961800" y="1371599"/>
              <a:ext cx="5902035" cy="2811186"/>
              <a:chOff x="874853" y="1205475"/>
              <a:chExt cx="8776939" cy="2811186"/>
            </a:xfrm>
          </p:grpSpPr>
          <p:sp>
            <p:nvSpPr>
              <p:cNvPr id="30" name="Arc 29"/>
              <p:cNvSpPr/>
              <p:nvPr/>
            </p:nvSpPr>
            <p:spPr bwMode="auto">
              <a:xfrm rot="10800000">
                <a:off x="1126119" y="1375937"/>
                <a:ext cx="8274411" cy="2470261"/>
              </a:xfrm>
              <a:prstGeom prst="arc">
                <a:avLst>
                  <a:gd name="adj1" fmla="val 15877053"/>
                  <a:gd name="adj2" fmla="val 149581"/>
                </a:avLst>
              </a:prstGeom>
              <a:ln w="76200" cap="rnd">
                <a:solidFill>
                  <a:srgbClr val="F8631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800">
                  <a:latin typeface="Segoe UI"/>
                  <a:cs typeface="Segoe UI"/>
                </a:endParaRPr>
              </a:p>
            </p:txBody>
          </p:sp>
          <p:sp>
            <p:nvSpPr>
              <p:cNvPr id="31" name="Arc 30"/>
              <p:cNvSpPr/>
              <p:nvPr/>
            </p:nvSpPr>
            <p:spPr bwMode="auto">
              <a:xfrm rot="10800000">
                <a:off x="874853" y="1205475"/>
                <a:ext cx="8776939" cy="2811186"/>
              </a:xfrm>
              <a:prstGeom prst="arc">
                <a:avLst>
                  <a:gd name="adj1" fmla="val 17387333"/>
                  <a:gd name="adj2" fmla="val 20405201"/>
                </a:avLst>
              </a:prstGeom>
              <a:ln w="762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800">
                  <a:latin typeface="Segoe UI"/>
                  <a:cs typeface="Segoe UI"/>
                </a:endParaRPr>
              </a:p>
            </p:txBody>
          </p:sp>
        </p:grpSp>
        <p:sp>
          <p:nvSpPr>
            <p:cNvPr id="29" name="Arc 28"/>
            <p:cNvSpPr/>
            <p:nvPr/>
          </p:nvSpPr>
          <p:spPr bwMode="auto">
            <a:xfrm>
              <a:off x="1807251" y="1206049"/>
              <a:ext cx="6211131" cy="3142285"/>
            </a:xfrm>
            <a:prstGeom prst="arc">
              <a:avLst>
                <a:gd name="adj1" fmla="val 18648300"/>
                <a:gd name="adj2" fmla="val 336516"/>
              </a:avLst>
            </a:prstGeom>
            <a:ln w="76200" cap="rnd">
              <a:solidFill>
                <a:srgbClr val="FCA8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>
                <a:latin typeface="Segoe UI"/>
                <a:cs typeface="Segoe U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245583"/>
            <a:ext cx="9906000" cy="612421"/>
          </a:xfrm>
          <a:prstGeom prst="rect">
            <a:avLst/>
          </a:prstGeom>
          <a:solidFill>
            <a:srgbClr val="1C3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/>
          </a:p>
        </p:txBody>
      </p:sp>
      <p:grpSp>
        <p:nvGrpSpPr>
          <p:cNvPr id="13" name="Groupe 12"/>
          <p:cNvGrpSpPr/>
          <p:nvPr userDrawn="1"/>
        </p:nvGrpSpPr>
        <p:grpSpPr bwMode="auto">
          <a:xfrm>
            <a:off x="3725825" y="6245578"/>
            <a:ext cx="2171849" cy="601458"/>
            <a:chOff x="2012389" y="2741588"/>
            <a:chExt cx="6031099" cy="1670214"/>
          </a:xfrm>
        </p:grpSpPr>
        <p:pic>
          <p:nvPicPr>
            <p:cNvPr id="14" name="Picture 2" descr="Université Claude Bernard Lyon 1 | Université de Lyon"/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</a:blip>
            <a:srcRect l="32128"/>
            <a:stretch/>
          </p:blipFill>
          <p:spPr bwMode="auto">
            <a:xfrm>
              <a:off x="2012389" y="2741588"/>
              <a:ext cx="1700406" cy="1670214"/>
            </a:xfrm>
            <a:prstGeom prst="rect">
              <a:avLst/>
            </a:prstGeom>
            <a:noFill/>
          </p:spPr>
        </p:pic>
        <p:pic>
          <p:nvPicPr>
            <p:cNvPr id="15" name="Picture 6" descr="Université Jean Monnet"/>
            <p:cNvPicPr>
              <a:picLocks noChangeAspect="1" noChangeArrowheads="1"/>
            </p:cNvPicPr>
            <p:nvPr/>
          </p:nvPicPr>
          <p:blipFill>
            <a:blip r:embed="rId3">
              <a:biLevel thresh="25000"/>
            </a:blip>
            <a:stretch/>
          </p:blipFill>
          <p:spPr bwMode="auto">
            <a:xfrm>
              <a:off x="6811740" y="3344081"/>
              <a:ext cx="1231748" cy="627322"/>
            </a:xfrm>
            <a:prstGeom prst="rect">
              <a:avLst/>
            </a:prstGeom>
            <a:noFill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rcRect l="33842" r="6632"/>
            <a:stretch/>
          </p:blipFill>
          <p:spPr bwMode="auto">
            <a:xfrm>
              <a:off x="5495278" y="3201615"/>
              <a:ext cx="1107778" cy="841231"/>
            </a:xfrm>
            <a:prstGeom prst="rect">
              <a:avLst/>
            </a:prstGeom>
          </p:spPr>
        </p:pic>
        <p:pic>
          <p:nvPicPr>
            <p:cNvPr id="17" name="Picture 2" descr="ENS de Lyon"/>
            <p:cNvPicPr>
              <a:picLocks noChangeAspect="1" noChangeArrowheads="1"/>
            </p:cNvPicPr>
            <p:nvPr/>
          </p:nvPicPr>
          <p:blipFill>
            <a:blip r:embed="rId5"/>
            <a:srcRect l="34559"/>
            <a:stretch/>
          </p:blipFill>
          <p:spPr bwMode="auto">
            <a:xfrm>
              <a:off x="3671658" y="3045039"/>
              <a:ext cx="1770681" cy="1134336"/>
            </a:xfrm>
            <a:prstGeom prst="rect">
              <a:avLst/>
            </a:prstGeom>
            <a:noFill/>
          </p:spPr>
        </p:pic>
      </p:grp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8425468" y="6245582"/>
            <a:ext cx="1468589" cy="588451"/>
          </a:xfrm>
          <a:prstGeom prst="rect">
            <a:avLst/>
          </a:prstGeom>
        </p:spPr>
      </p:pic>
      <p:grpSp>
        <p:nvGrpSpPr>
          <p:cNvPr id="26" name="Groupe 25"/>
          <p:cNvGrpSpPr/>
          <p:nvPr userDrawn="1"/>
        </p:nvGrpSpPr>
        <p:grpSpPr bwMode="auto">
          <a:xfrm>
            <a:off x="8915320" y="-978735"/>
            <a:ext cx="1957470" cy="1957470"/>
            <a:chOff x="9042000" y="-912837"/>
            <a:chExt cx="1728000" cy="1728000"/>
          </a:xfrm>
        </p:grpSpPr>
        <p:sp>
          <p:nvSpPr>
            <p:cNvPr id="27" name="Arc 26"/>
            <p:cNvSpPr/>
            <p:nvPr/>
          </p:nvSpPr>
          <p:spPr bwMode="auto">
            <a:xfrm rot="10800000">
              <a:off x="9456000" y="-498837"/>
              <a:ext cx="900000" cy="900000"/>
            </a:xfrm>
            <a:prstGeom prst="arc">
              <a:avLst>
                <a:gd name="adj1" fmla="val 15877171"/>
                <a:gd name="adj2" fmla="val 21570250"/>
              </a:avLst>
            </a:prstGeom>
            <a:ln w="88900" cap="rnd">
              <a:solidFill>
                <a:srgbClr val="F8631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>
                <a:latin typeface="Segoe UI"/>
                <a:cs typeface="Segoe UI"/>
              </a:endParaRPr>
            </a:p>
          </p:txBody>
        </p:sp>
        <p:sp>
          <p:nvSpPr>
            <p:cNvPr id="28" name="Arc 27"/>
            <p:cNvSpPr/>
            <p:nvPr/>
          </p:nvSpPr>
          <p:spPr bwMode="auto">
            <a:xfrm rot="10800000">
              <a:off x="9042000" y="-912837"/>
              <a:ext cx="1728000" cy="1728000"/>
            </a:xfrm>
            <a:prstGeom prst="arc">
              <a:avLst>
                <a:gd name="adj1" fmla="val 16008137"/>
                <a:gd name="adj2" fmla="val 18409791"/>
              </a:avLst>
            </a:prstGeom>
            <a:ln w="88900" cap="rnd">
              <a:solidFill>
                <a:srgbClr val="1C3B6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>
                <a:latin typeface="Segoe UI"/>
                <a:cs typeface="Segoe UI"/>
              </a:endParaRPr>
            </a:p>
          </p:txBody>
        </p:sp>
        <p:sp>
          <p:nvSpPr>
            <p:cNvPr id="29" name="Arc 28"/>
            <p:cNvSpPr/>
            <p:nvPr userDrawn="1"/>
          </p:nvSpPr>
          <p:spPr bwMode="auto">
            <a:xfrm rot="10800000">
              <a:off x="9284672" y="-708089"/>
              <a:ext cx="1318504" cy="1318504"/>
            </a:xfrm>
            <a:prstGeom prst="arc">
              <a:avLst>
                <a:gd name="adj1" fmla="val 18230185"/>
                <a:gd name="adj2" fmla="val 3552"/>
              </a:avLst>
            </a:prstGeom>
            <a:ln w="88900" cap="rnd">
              <a:solidFill>
                <a:srgbClr val="FCA8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>
                <a:latin typeface="Segoe UI"/>
                <a:cs typeface="Segoe U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245583"/>
            <a:ext cx="9906000" cy="612421"/>
          </a:xfrm>
          <a:prstGeom prst="rect">
            <a:avLst/>
          </a:prstGeom>
          <a:solidFill>
            <a:srgbClr val="F8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/>
          </a:p>
        </p:txBody>
      </p:sp>
      <p:grpSp>
        <p:nvGrpSpPr>
          <p:cNvPr id="13" name="Groupe 12"/>
          <p:cNvGrpSpPr/>
          <p:nvPr userDrawn="1"/>
        </p:nvGrpSpPr>
        <p:grpSpPr bwMode="auto">
          <a:xfrm>
            <a:off x="3725825" y="6245578"/>
            <a:ext cx="2171849" cy="601458"/>
            <a:chOff x="2012389" y="2741588"/>
            <a:chExt cx="6031099" cy="1670214"/>
          </a:xfrm>
        </p:grpSpPr>
        <p:pic>
          <p:nvPicPr>
            <p:cNvPr id="14" name="Picture 2" descr="Université Claude Bernard Lyon 1 | Université de Lyon"/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</a:blip>
            <a:srcRect l="32128"/>
            <a:stretch/>
          </p:blipFill>
          <p:spPr bwMode="auto">
            <a:xfrm>
              <a:off x="2012389" y="2741588"/>
              <a:ext cx="1700406" cy="1670214"/>
            </a:xfrm>
            <a:prstGeom prst="rect">
              <a:avLst/>
            </a:prstGeom>
            <a:noFill/>
          </p:spPr>
        </p:pic>
        <p:pic>
          <p:nvPicPr>
            <p:cNvPr id="15" name="Picture 6" descr="Université Jean Monnet"/>
            <p:cNvPicPr>
              <a:picLocks noChangeAspect="1" noChangeArrowheads="1"/>
            </p:cNvPicPr>
            <p:nvPr/>
          </p:nvPicPr>
          <p:blipFill>
            <a:blip r:embed="rId3">
              <a:biLevel thresh="25000"/>
            </a:blip>
            <a:stretch/>
          </p:blipFill>
          <p:spPr bwMode="auto">
            <a:xfrm>
              <a:off x="6811740" y="3344081"/>
              <a:ext cx="1231748" cy="627322"/>
            </a:xfrm>
            <a:prstGeom prst="rect">
              <a:avLst/>
            </a:prstGeom>
            <a:noFill/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rcRect l="33842" r="6632"/>
            <a:stretch/>
          </p:blipFill>
          <p:spPr bwMode="auto">
            <a:xfrm>
              <a:off x="5495278" y="3201615"/>
              <a:ext cx="1107778" cy="841231"/>
            </a:xfrm>
            <a:prstGeom prst="rect">
              <a:avLst/>
            </a:prstGeom>
          </p:spPr>
        </p:pic>
        <p:pic>
          <p:nvPicPr>
            <p:cNvPr id="17" name="Picture 2" descr="ENS de Lyon"/>
            <p:cNvPicPr>
              <a:picLocks noChangeAspect="1" noChangeArrowheads="1"/>
            </p:cNvPicPr>
            <p:nvPr/>
          </p:nvPicPr>
          <p:blipFill>
            <a:blip r:embed="rId5"/>
            <a:srcRect l="34559"/>
            <a:stretch/>
          </p:blipFill>
          <p:spPr bwMode="auto">
            <a:xfrm>
              <a:off x="3671658" y="3045039"/>
              <a:ext cx="1770681" cy="1134336"/>
            </a:xfrm>
            <a:prstGeom prst="rect">
              <a:avLst/>
            </a:prstGeom>
            <a:noFill/>
          </p:spPr>
        </p:pic>
      </p:grp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8434673" y="6246692"/>
            <a:ext cx="1462288" cy="588451"/>
          </a:xfrm>
          <a:prstGeom prst="rect">
            <a:avLst/>
          </a:prstGeom>
        </p:spPr>
      </p:pic>
      <p:grpSp>
        <p:nvGrpSpPr>
          <p:cNvPr id="23" name="Groupe 22"/>
          <p:cNvGrpSpPr/>
          <p:nvPr userDrawn="1"/>
        </p:nvGrpSpPr>
        <p:grpSpPr bwMode="auto">
          <a:xfrm>
            <a:off x="8915320" y="-978735"/>
            <a:ext cx="1957470" cy="1957470"/>
            <a:chOff x="9042000" y="-912837"/>
            <a:chExt cx="1728000" cy="1728000"/>
          </a:xfrm>
        </p:grpSpPr>
        <p:sp>
          <p:nvSpPr>
            <p:cNvPr id="24" name="Arc 23"/>
            <p:cNvSpPr/>
            <p:nvPr/>
          </p:nvSpPr>
          <p:spPr bwMode="auto">
            <a:xfrm rot="10800000">
              <a:off x="9456000" y="-498837"/>
              <a:ext cx="900000" cy="900000"/>
            </a:xfrm>
            <a:prstGeom prst="arc">
              <a:avLst>
                <a:gd name="adj1" fmla="val 15877171"/>
                <a:gd name="adj2" fmla="val 21570250"/>
              </a:avLst>
            </a:prstGeom>
            <a:ln w="88900" cap="rnd">
              <a:solidFill>
                <a:srgbClr val="F8631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>
                <a:latin typeface="Segoe UI"/>
                <a:cs typeface="Segoe UI"/>
              </a:endParaRPr>
            </a:p>
          </p:txBody>
        </p:sp>
        <p:sp>
          <p:nvSpPr>
            <p:cNvPr id="25" name="Arc 24"/>
            <p:cNvSpPr/>
            <p:nvPr/>
          </p:nvSpPr>
          <p:spPr bwMode="auto">
            <a:xfrm rot="10800000">
              <a:off x="9042000" y="-912837"/>
              <a:ext cx="1728000" cy="1728000"/>
            </a:xfrm>
            <a:prstGeom prst="arc">
              <a:avLst>
                <a:gd name="adj1" fmla="val 16008137"/>
                <a:gd name="adj2" fmla="val 18409791"/>
              </a:avLst>
            </a:prstGeom>
            <a:ln w="88900" cap="rnd">
              <a:solidFill>
                <a:srgbClr val="1C3B6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>
                <a:latin typeface="Segoe UI"/>
                <a:cs typeface="Segoe UI"/>
              </a:endParaRPr>
            </a:p>
          </p:txBody>
        </p:sp>
        <p:sp>
          <p:nvSpPr>
            <p:cNvPr id="26" name="Arc 25"/>
            <p:cNvSpPr/>
            <p:nvPr userDrawn="1"/>
          </p:nvSpPr>
          <p:spPr bwMode="auto">
            <a:xfrm rot="10800000">
              <a:off x="9284672" y="-708089"/>
              <a:ext cx="1318504" cy="1318504"/>
            </a:xfrm>
            <a:prstGeom prst="arc">
              <a:avLst>
                <a:gd name="adj1" fmla="val 18230185"/>
                <a:gd name="adj2" fmla="val 3552"/>
              </a:avLst>
            </a:prstGeom>
            <a:ln w="88900" cap="rnd">
              <a:solidFill>
                <a:srgbClr val="FCA8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>
                <a:latin typeface="Segoe UI"/>
                <a:cs typeface="Segoe U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245583"/>
            <a:ext cx="9906000" cy="612421"/>
          </a:xfrm>
          <a:prstGeom prst="rect">
            <a:avLst/>
          </a:prstGeom>
          <a:solidFill>
            <a:srgbClr val="F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/>
          </a:p>
        </p:txBody>
      </p:sp>
      <p:grpSp>
        <p:nvGrpSpPr>
          <p:cNvPr id="9" name="Groupe 8"/>
          <p:cNvGrpSpPr/>
          <p:nvPr userDrawn="1"/>
        </p:nvGrpSpPr>
        <p:grpSpPr bwMode="auto">
          <a:xfrm>
            <a:off x="3725825" y="6245578"/>
            <a:ext cx="2171849" cy="601458"/>
            <a:chOff x="2012389" y="2741588"/>
            <a:chExt cx="6031099" cy="1670214"/>
          </a:xfrm>
        </p:grpSpPr>
        <p:pic>
          <p:nvPicPr>
            <p:cNvPr id="10" name="Picture 2" descr="Université Claude Bernard Lyon 1 | Université de Lyon"/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</a:blip>
            <a:srcRect l="32128"/>
            <a:stretch/>
          </p:blipFill>
          <p:spPr bwMode="auto">
            <a:xfrm>
              <a:off x="2012389" y="2741588"/>
              <a:ext cx="1700406" cy="1670214"/>
            </a:xfrm>
            <a:prstGeom prst="rect">
              <a:avLst/>
            </a:prstGeom>
            <a:noFill/>
          </p:spPr>
        </p:pic>
        <p:pic>
          <p:nvPicPr>
            <p:cNvPr id="11" name="Picture 6" descr="Université Jean Monnet"/>
            <p:cNvPicPr>
              <a:picLocks noChangeAspect="1" noChangeArrowheads="1"/>
            </p:cNvPicPr>
            <p:nvPr/>
          </p:nvPicPr>
          <p:blipFill>
            <a:blip r:embed="rId3">
              <a:biLevel thresh="25000"/>
            </a:blip>
            <a:stretch/>
          </p:blipFill>
          <p:spPr bwMode="auto">
            <a:xfrm>
              <a:off x="6811740" y="3344081"/>
              <a:ext cx="1231748" cy="627322"/>
            </a:xfrm>
            <a:prstGeom prst="rect">
              <a:avLst/>
            </a:prstGeom>
            <a:noFill/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rcRect l="33842" r="6632"/>
            <a:stretch/>
          </p:blipFill>
          <p:spPr bwMode="auto">
            <a:xfrm>
              <a:off x="5495278" y="3201615"/>
              <a:ext cx="1107778" cy="841231"/>
            </a:xfrm>
            <a:prstGeom prst="rect">
              <a:avLst/>
            </a:prstGeom>
          </p:spPr>
        </p:pic>
        <p:pic>
          <p:nvPicPr>
            <p:cNvPr id="13" name="Picture 2" descr="ENS de Lyon"/>
            <p:cNvPicPr>
              <a:picLocks noChangeAspect="1" noChangeArrowheads="1"/>
            </p:cNvPicPr>
            <p:nvPr/>
          </p:nvPicPr>
          <p:blipFill>
            <a:blip r:embed="rId5"/>
            <a:srcRect l="34559"/>
            <a:stretch/>
          </p:blipFill>
          <p:spPr bwMode="auto">
            <a:xfrm>
              <a:off x="3671658" y="3045039"/>
              <a:ext cx="1770681" cy="1134336"/>
            </a:xfrm>
            <a:prstGeom prst="rect">
              <a:avLst/>
            </a:prstGeom>
            <a:noFill/>
          </p:spPr>
        </p:pic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8434673" y="6246692"/>
            <a:ext cx="1462288" cy="588451"/>
          </a:xfrm>
          <a:prstGeom prst="rect">
            <a:avLst/>
          </a:prstGeom>
        </p:spPr>
      </p:pic>
      <p:grpSp>
        <p:nvGrpSpPr>
          <p:cNvPr id="19" name="Groupe 18"/>
          <p:cNvGrpSpPr/>
          <p:nvPr userDrawn="1"/>
        </p:nvGrpSpPr>
        <p:grpSpPr bwMode="auto">
          <a:xfrm>
            <a:off x="8915320" y="-978735"/>
            <a:ext cx="1957470" cy="1957470"/>
            <a:chOff x="9042000" y="-912837"/>
            <a:chExt cx="1728000" cy="1728000"/>
          </a:xfrm>
        </p:grpSpPr>
        <p:sp>
          <p:nvSpPr>
            <p:cNvPr id="20" name="Arc 19"/>
            <p:cNvSpPr/>
            <p:nvPr/>
          </p:nvSpPr>
          <p:spPr bwMode="auto">
            <a:xfrm rot="10800000">
              <a:off x="9456000" y="-498837"/>
              <a:ext cx="900000" cy="900000"/>
            </a:xfrm>
            <a:prstGeom prst="arc">
              <a:avLst>
                <a:gd name="adj1" fmla="val 15877171"/>
                <a:gd name="adj2" fmla="val 21570250"/>
              </a:avLst>
            </a:prstGeom>
            <a:ln w="88900" cap="rnd">
              <a:solidFill>
                <a:srgbClr val="F8631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>
                <a:latin typeface="Segoe UI"/>
                <a:cs typeface="Segoe UI"/>
              </a:endParaRPr>
            </a:p>
          </p:txBody>
        </p:sp>
        <p:sp>
          <p:nvSpPr>
            <p:cNvPr id="21" name="Arc 20"/>
            <p:cNvSpPr/>
            <p:nvPr/>
          </p:nvSpPr>
          <p:spPr bwMode="auto">
            <a:xfrm rot="10800000">
              <a:off x="9042000" y="-912837"/>
              <a:ext cx="1728000" cy="1728000"/>
            </a:xfrm>
            <a:prstGeom prst="arc">
              <a:avLst>
                <a:gd name="adj1" fmla="val 16008137"/>
                <a:gd name="adj2" fmla="val 18409791"/>
              </a:avLst>
            </a:prstGeom>
            <a:ln w="88900" cap="rnd">
              <a:solidFill>
                <a:srgbClr val="1C3B6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>
                <a:latin typeface="Segoe UI"/>
                <a:cs typeface="Segoe UI"/>
              </a:endParaRPr>
            </a:p>
          </p:txBody>
        </p:sp>
        <p:sp>
          <p:nvSpPr>
            <p:cNvPr id="22" name="Arc 21"/>
            <p:cNvSpPr/>
            <p:nvPr userDrawn="1"/>
          </p:nvSpPr>
          <p:spPr bwMode="auto">
            <a:xfrm rot="10800000">
              <a:off x="9284672" y="-708089"/>
              <a:ext cx="1318504" cy="1318504"/>
            </a:xfrm>
            <a:prstGeom prst="arc">
              <a:avLst>
                <a:gd name="adj1" fmla="val 18230185"/>
                <a:gd name="adj2" fmla="val 3552"/>
              </a:avLst>
            </a:prstGeom>
            <a:ln w="88900" cap="rnd">
              <a:solidFill>
                <a:srgbClr val="FCA8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>
                <a:latin typeface="Segoe UI"/>
                <a:cs typeface="Segoe U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2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29B4BD-3824-47FC-A52A-32ECD708FA4B}" type="datetimeFigureOut">
              <a:rPr lang="fr-FR"/>
              <a:t>10/10/2024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C8DFE5-3F08-4C21-B403-31C25031BE2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1037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64DE79-268F-4C1A-8933-263129D2AF90}" type="datetimeFigureOut">
              <a:rPr lang="en-US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281364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F63A3B-78C7-47BE-AE5E-E10140E04643}" type="slidenum">
              <a:rPr lang="en-US"/>
              <a:t>‹N°›</a:t>
            </a:fld>
            <a:endParaRPr lang="en-US"/>
          </a:p>
        </p:txBody>
      </p:sp>
      <p:grpSp>
        <p:nvGrpSpPr>
          <p:cNvPr id="7" name="Groupe 6"/>
          <p:cNvGrpSpPr/>
          <p:nvPr userDrawn="1"/>
        </p:nvGrpSpPr>
        <p:grpSpPr bwMode="auto">
          <a:xfrm rot="5400000">
            <a:off x="-910451" y="314893"/>
            <a:ext cx="983337" cy="300283"/>
            <a:chOff x="-1716785" y="2798964"/>
            <a:chExt cx="1716785" cy="524256"/>
          </a:xfrm>
        </p:grpSpPr>
        <p:sp>
          <p:nvSpPr>
            <p:cNvPr id="8" name="Rectangle 7"/>
            <p:cNvSpPr/>
            <p:nvPr/>
          </p:nvSpPr>
          <p:spPr bwMode="auto">
            <a:xfrm>
              <a:off x="-1716785" y="2798964"/>
              <a:ext cx="524256" cy="524256"/>
            </a:xfrm>
            <a:prstGeom prst="rect">
              <a:avLst/>
            </a:prstGeom>
            <a:solidFill>
              <a:srgbClr val="1C3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1126994" y="2798964"/>
              <a:ext cx="524256" cy="524256"/>
            </a:xfrm>
            <a:prstGeom prst="rect">
              <a:avLst/>
            </a:prstGeom>
            <a:solidFill>
              <a:srgbClr val="F863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524256" y="2798964"/>
              <a:ext cx="524256" cy="524256"/>
            </a:xfrm>
            <a:prstGeom prst="rect">
              <a:avLst/>
            </a:prstGeom>
            <a:solidFill>
              <a:srgbClr val="FC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800"/>
            </a:p>
          </p:txBody>
        </p:sp>
      </p:grpSp>
      <p:grpSp>
        <p:nvGrpSpPr>
          <p:cNvPr id="11" name="Groupe 10"/>
          <p:cNvGrpSpPr/>
          <p:nvPr userDrawn="1"/>
        </p:nvGrpSpPr>
        <p:grpSpPr bwMode="auto">
          <a:xfrm>
            <a:off x="-1191038" y="1230221"/>
            <a:ext cx="869578" cy="1660894"/>
            <a:chOff x="-1202250" y="1225200"/>
            <a:chExt cx="946227" cy="180729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-1202250" y="1225205"/>
              <a:ext cx="293511" cy="305514"/>
            </a:xfrm>
            <a:prstGeom prst="rect">
              <a:avLst/>
            </a:prstGeom>
            <a:solidFill>
              <a:srgbClr val="008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-875891" y="1230485"/>
              <a:ext cx="292658" cy="303640"/>
            </a:xfrm>
            <a:prstGeom prst="rect">
              <a:avLst/>
            </a:prstGeom>
            <a:solidFill>
              <a:srgbClr val="0A7C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-550443" y="1225200"/>
              <a:ext cx="293899" cy="305513"/>
            </a:xfrm>
            <a:prstGeom prst="rect">
              <a:avLst/>
            </a:prstGeom>
            <a:solidFill>
              <a:srgbClr val="667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-1202250" y="1556557"/>
              <a:ext cx="293511" cy="305514"/>
            </a:xfrm>
            <a:prstGeom prst="rect">
              <a:avLst/>
            </a:prstGeom>
            <a:solidFill>
              <a:srgbClr val="00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-875891" y="1561836"/>
              <a:ext cx="292658" cy="303640"/>
            </a:xfrm>
            <a:prstGeom prst="rect">
              <a:avLst/>
            </a:prstGeom>
            <a:solidFill>
              <a:srgbClr val="0F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-550443" y="1561226"/>
              <a:ext cx="293899" cy="305513"/>
            </a:xfrm>
            <a:prstGeom prst="rect">
              <a:avLst/>
            </a:prstGeom>
            <a:solidFill>
              <a:srgbClr val="A7B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-1202250" y="1971449"/>
              <a:ext cx="293511" cy="303645"/>
            </a:xfrm>
            <a:prstGeom prst="rect">
              <a:avLst/>
            </a:prstGeom>
            <a:solidFill>
              <a:srgbClr val="A62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-875891" y="1970305"/>
              <a:ext cx="292658" cy="303640"/>
            </a:xfrm>
            <a:prstGeom prst="rect">
              <a:avLst/>
            </a:prstGeom>
            <a:solidFill>
              <a:srgbClr val="E94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-550443" y="1970306"/>
              <a:ext cx="293899" cy="303640"/>
            </a:xfrm>
            <a:prstGeom prst="rect">
              <a:avLst/>
            </a:prstGeom>
            <a:solidFill>
              <a:srgbClr val="C96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-1202250" y="2306336"/>
              <a:ext cx="293511" cy="300840"/>
            </a:xfrm>
            <a:prstGeom prst="rect">
              <a:avLst/>
            </a:prstGeom>
            <a:solidFill>
              <a:srgbClr val="ED14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-875891" y="2306940"/>
              <a:ext cx="292658" cy="303640"/>
            </a:xfrm>
            <a:prstGeom prst="rect">
              <a:avLst/>
            </a:prstGeom>
            <a:solidFill>
              <a:srgbClr val="F56F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-550443" y="2306332"/>
              <a:ext cx="293899" cy="300844"/>
            </a:xfrm>
            <a:prstGeom prst="rect">
              <a:avLst/>
            </a:prstGeom>
            <a:solidFill>
              <a:srgbClr val="FBB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-1201729" y="2731654"/>
              <a:ext cx="293511" cy="30084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-875891" y="2728854"/>
              <a:ext cx="292658" cy="303640"/>
            </a:xfrm>
            <a:prstGeom prst="rect">
              <a:avLst/>
            </a:prstGeom>
            <a:solidFill>
              <a:srgbClr val="D1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-549922" y="2731650"/>
              <a:ext cx="293899" cy="300844"/>
            </a:xfrm>
            <a:prstGeom prst="rect">
              <a:avLst/>
            </a:prstGeom>
            <a:solidFill>
              <a:srgbClr val="B3A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fr-FR" sz="1050">
                <a:solidFill>
                  <a:schemeClr val="tx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23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defTabSz="914423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.univ-st-etienne.fr/anr-graduate-plus/master-research-intership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ts.univ-st-etienne.fr/anr-graduate-plus/international-research-internship-mobility-gran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stitut-arts@univ-st-etienne.f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ts.univ-st-etienne.fr/fr/contact/newsletter.html" TargetMode="External"/><Relationship Id="rId4" Type="http://schemas.openxmlformats.org/officeDocument/2006/relationships/hyperlink" Target="https://arts.univ-st-etienne.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.univ-st-etienne.fr/anr-graduate-plus/master-research-intership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ts.univ-st-etienne.fr/anr-graduate-plus/international-research-internship-mobility-gra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C3B69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 bwMode="auto">
          <a:xfrm>
            <a:off x="2244040" y="6312186"/>
            <a:ext cx="5417918" cy="392415"/>
            <a:chOff x="5336383" y="6257277"/>
            <a:chExt cx="6668207" cy="482971"/>
          </a:xfrm>
        </p:grpSpPr>
        <p:sp>
          <p:nvSpPr>
            <p:cNvPr id="29" name="ZoneTexte 28"/>
            <p:cNvSpPr txBox="1"/>
            <p:nvPr/>
          </p:nvSpPr>
          <p:spPr bwMode="auto">
            <a:xfrm>
              <a:off x="5336383" y="6257277"/>
              <a:ext cx="5198250" cy="482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fr-FR" sz="1000" i="1">
                  <a:solidFill>
                    <a:schemeClr val="bg1"/>
                  </a:solidFill>
                </a:rPr>
                <a:t>Ce travail a bénéficié d’une aide de l’Etat gérée par l’Agence Nationale de la Recherche au titre de France 2030 portant la référence « ANR-21-SFRI-0001 ».</a:t>
              </a:r>
              <a:endParaRPr lang="fr-FR" sz="1450">
                <a:solidFill>
                  <a:schemeClr val="bg1"/>
                </a:solidFill>
              </a:endParaRPr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1544300" y="6262253"/>
              <a:ext cx="460290" cy="451714"/>
            </a:xfrm>
            <a:prstGeom prst="rect">
              <a:avLst/>
            </a:prstGeom>
          </p:spPr>
        </p:pic>
        <p:sp>
          <p:nvSpPr>
            <p:cNvPr id="49" name="Freeform 20"/>
            <p:cNvSpPr/>
            <p:nvPr/>
          </p:nvSpPr>
          <p:spPr bwMode="auto">
            <a:xfrm>
              <a:off x="10634296" y="6300353"/>
              <a:ext cx="810340" cy="394781"/>
            </a:xfrm>
            <a:custGeom>
              <a:avLst/>
              <a:gdLst/>
              <a:ahLst/>
              <a:cxnLst/>
              <a:rect l="l" t="t" r="r" b="b"/>
              <a:pathLst>
                <a:path w="1620679" h="789562" extrusionOk="0">
                  <a:moveTo>
                    <a:pt x="0" y="0"/>
                  </a:moveTo>
                  <a:lnTo>
                    <a:pt x="1620679" y="0"/>
                  </a:lnTo>
                  <a:lnTo>
                    <a:pt x="1620679" y="789561"/>
                  </a:lnTo>
                  <a:lnTo>
                    <a:pt x="0" y="789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sz="1450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70339" y="628440"/>
            <a:ext cx="4276105" cy="16148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 bwMode="auto">
          <a:xfrm>
            <a:off x="883599" y="3200220"/>
            <a:ext cx="7659661" cy="155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2400" b="1" i="0" u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Stages de recherche </a:t>
            </a:r>
            <a:r>
              <a:rPr sz="2400" b="1" i="0" u="none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en</a:t>
            </a:r>
            <a:r>
              <a:rPr sz="2400" b="1" i="0" u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France et à </a:t>
            </a:r>
            <a:r>
              <a:rPr sz="2400" b="1" i="0" u="none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l’international</a:t>
            </a:r>
            <a:endParaRPr sz="2400" b="1" i="0" u="none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sz="2400" b="1" i="0" u="none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Présentation</a:t>
            </a:r>
            <a:r>
              <a:rPr sz="2400" b="1" i="0" u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des </a:t>
            </a:r>
            <a:r>
              <a:rPr sz="2400" b="1" i="0" u="none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dispositifs</a:t>
            </a:r>
            <a:endParaRPr sz="2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</a:rPr>
              <a:t>G+ARTS</a:t>
            </a:r>
            <a:endParaRPr sz="2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</a:rPr>
              <a:t>Webinaire / 10 octobre 2024 18h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6773389" name="ZoneTexte 1"/>
          <p:cNvSpPr txBox="1"/>
          <p:nvPr/>
        </p:nvSpPr>
        <p:spPr bwMode="auto">
          <a:xfrm>
            <a:off x="711594" y="1219864"/>
            <a:ext cx="849695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8914415" name="ZoneTexte 2"/>
          <p:cNvSpPr txBox="1"/>
          <p:nvPr/>
        </p:nvSpPr>
        <p:spPr bwMode="auto">
          <a:xfrm>
            <a:off x="711594" y="440352"/>
            <a:ext cx="7838688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i="1" u="none" strike="noStrike" cap="none" spc="0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Master Research Internship</a:t>
            </a:r>
            <a:r>
              <a:rPr lang="fr-FR" sz="2400" b="1" i="0" u="none" strike="noStrike" cap="none" spc="0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 | Sujets</a:t>
            </a:r>
            <a:endParaRPr i="0">
              <a:latin typeface="Calibri"/>
              <a:cs typeface="Calibri"/>
            </a:endParaRPr>
          </a:p>
        </p:txBody>
      </p:sp>
      <p:sp>
        <p:nvSpPr>
          <p:cNvPr id="2083306147" name="ZoneTexte 8"/>
          <p:cNvSpPr txBox="1"/>
          <p:nvPr/>
        </p:nvSpPr>
        <p:spPr bwMode="auto">
          <a:xfrm>
            <a:off x="711594" y="1063624"/>
            <a:ext cx="8911319" cy="482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 possibilités pour les sujets :</a:t>
            </a:r>
            <a:endParaRPr lang="fr-FR"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3879" indent="-283879">
              <a:lnSpc>
                <a:spcPct val="114999"/>
              </a:lnSpc>
              <a:buFont typeface="Arial"/>
              <a:buChar char="–"/>
              <a:defRPr/>
            </a:pP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 propositions émanant des étudiant.es</a:t>
            </a:r>
          </a:p>
          <a:p>
            <a:pPr marL="283878" marR="0" lvl="1" indent="-28387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définir un sujet de stage de recherche </a:t>
            </a:r>
            <a:endParaRPr lang="fr-FR" sz="18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marL="283878" marR="0" lvl="1" indent="-28387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identifier une structure d’accueil</a:t>
            </a:r>
            <a:endParaRPr lang="fr-FR" sz="18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marL="283878" marR="0" lvl="1" indent="-28387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valider le stage avec le responsable pédagogique</a:t>
            </a:r>
            <a:endParaRPr lang="fr-FR"/>
          </a:p>
          <a:p>
            <a:pPr>
              <a:lnSpc>
                <a:spcPct val="114999"/>
              </a:lnSpc>
              <a:defRPr/>
            </a:pPr>
            <a:endParaRPr lang="fr-FR"/>
          </a:p>
          <a:p>
            <a:pPr marL="283879" indent="-28387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fr-FR" sz="1800" b="1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 propositions </a:t>
            </a: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émanant d’institutions culturelles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du territoire</a:t>
            </a:r>
            <a:endParaRPr lang="fr-FR"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3878" marR="0" indent="-28387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l’Institut ARTS collecte des sujets et des thématiques auprès des institutions culturelles membres ou partenaires de l’Institut</a:t>
            </a:r>
            <a:endParaRPr lang="fr-FR" sz="18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marL="283878" marR="0" indent="-28387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sujets sont transmis aux étudiant.es et aux responsables de mentions </a:t>
            </a:r>
            <a:endParaRPr lang="fr-FR" sz="18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marL="283878" marR="0" lvl="1" indent="-28387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l’étudiant.e valide sa candidature avec la structure d’accueil et avec le responsable pédagogique</a:t>
            </a:r>
          </a:p>
          <a:p>
            <a:pPr marL="0" marR="0" lvl="1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lvl="1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NB :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Stage </a:t>
            </a: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continu ou discontinu selon un calendrier établi entre la structure d’accueil, le.a stagiaire et le.a directeur.ice du mémoire</a:t>
            </a:r>
            <a:endParaRPr lang="fr-FR" sz="1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5969812" name="ZoneTexte 1"/>
          <p:cNvSpPr txBox="1"/>
          <p:nvPr/>
        </p:nvSpPr>
        <p:spPr bwMode="auto">
          <a:xfrm>
            <a:off x="711594" y="1219863"/>
            <a:ext cx="8496957" cy="36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75308684" name="ZoneTexte 2"/>
          <p:cNvSpPr txBox="1"/>
          <p:nvPr/>
        </p:nvSpPr>
        <p:spPr bwMode="auto">
          <a:xfrm>
            <a:off x="711590" y="440348"/>
            <a:ext cx="8720383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i="1" u="none" strike="noStrike" cap="none" spc="0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International research internship mobility grant</a:t>
            </a:r>
            <a:r>
              <a:rPr lang="fr-FR" sz="2400" b="1" i="0" u="none" strike="noStrike" cap="none" spc="0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 | Présentation</a:t>
            </a:r>
            <a:endParaRPr sz="2400" i="0">
              <a:solidFill>
                <a:srgbClr val="F8631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i="0">
                <a:solidFill>
                  <a:srgbClr val="1C3B69"/>
                </a:solidFill>
              </a:rPr>
              <a:t> </a:t>
            </a:r>
          </a:p>
        </p:txBody>
      </p:sp>
      <p:sp>
        <p:nvSpPr>
          <p:cNvPr id="615452067" name="ZoneTexte 8"/>
          <p:cNvSpPr txBox="1"/>
          <p:nvPr/>
        </p:nvSpPr>
        <p:spPr bwMode="auto">
          <a:xfrm>
            <a:off x="652500" y="1172229"/>
            <a:ext cx="8994169" cy="513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Objectif</a:t>
            </a:r>
            <a:endParaRPr lang="fr-FR"/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Soutien à la </a:t>
            </a: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mobilité sortante internationale 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et encouragement à la réalisation de </a:t>
            </a: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stages de recherche 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à l’étranger</a:t>
            </a:r>
            <a:endParaRPr lang="fr-FR"/>
          </a:p>
          <a:p>
            <a:pPr>
              <a:lnSpc>
                <a:spcPct val="114999"/>
              </a:lnSpc>
              <a:defRPr/>
            </a:pPr>
            <a:endParaRPr lang="fr-FR"/>
          </a:p>
          <a:p>
            <a:pPr>
              <a:lnSpc>
                <a:spcPct val="114999"/>
              </a:lnSpc>
              <a:defRPr/>
            </a:pP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Montant : 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1000 euros par mois, pour une période de 1 à 4 mois</a:t>
            </a:r>
          </a:p>
          <a:p>
            <a:pPr>
              <a:lnSpc>
                <a:spcPct val="114999"/>
              </a:lnSpc>
              <a:defRPr/>
            </a:pPr>
            <a:endParaRPr lang="fr-FR"/>
          </a:p>
          <a:p>
            <a:pPr>
              <a:lnSpc>
                <a:spcPct val="114999"/>
              </a:lnSpc>
              <a:defRPr/>
            </a:pP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Critères d’éligibilité </a:t>
            </a:r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Être régulièrement inscrit.e à l’UJM dans le périmètre d’éligibilité du dispositif Graduate+</a:t>
            </a:r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Avoir un dossier de candidature complet et présenter un avis du responsable de la formation</a:t>
            </a:r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Bénéficier de l’accord du lieu de stage</a:t>
            </a:r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Toute destination internationale est éligible, dans le respect des recommandations de France Diplomatie</a:t>
            </a:r>
            <a:endParaRPr lang="fr-FR"/>
          </a:p>
          <a:p>
            <a:pPr marL="683928" marR="0" indent="-28387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fr-FR"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endParaRPr lang="fr-FR" sz="1800"/>
          </a:p>
          <a:p>
            <a:pPr>
              <a:lnSpc>
                <a:spcPct val="114999"/>
              </a:lnSpc>
              <a:defRPr/>
            </a:pPr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4854899" name="ZoneTexte 2"/>
          <p:cNvSpPr txBox="1"/>
          <p:nvPr/>
        </p:nvSpPr>
        <p:spPr bwMode="auto">
          <a:xfrm>
            <a:off x="711590" y="440348"/>
            <a:ext cx="8728303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i="1" u="none" strike="noStrike" cap="none" spc="0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International research internship mobility grant </a:t>
            </a:r>
            <a:r>
              <a:rPr lang="fr-FR" sz="2400" b="1" i="0" u="none" strike="noStrike" cap="none" spc="0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| Organisation</a:t>
            </a:r>
            <a:endParaRPr sz="2400" i="0">
              <a:latin typeface="Calibri"/>
              <a:cs typeface="Calibri"/>
            </a:endParaRPr>
          </a:p>
          <a:p>
            <a:pPr>
              <a:defRPr/>
            </a:pPr>
            <a:r>
              <a:rPr>
                <a:latin typeface="Calibri"/>
                <a:ea typeface="Calibri"/>
                <a:cs typeface="Calibri"/>
              </a:rPr>
              <a:t> </a:t>
            </a:r>
            <a:endParaRPr>
              <a:latin typeface="Calibri"/>
              <a:cs typeface="Calibri"/>
            </a:endParaRPr>
          </a:p>
        </p:txBody>
      </p:sp>
      <p:sp>
        <p:nvSpPr>
          <p:cNvPr id="441736047" name="ZoneTexte 8"/>
          <p:cNvSpPr txBox="1"/>
          <p:nvPr/>
        </p:nvSpPr>
        <p:spPr bwMode="auto">
          <a:xfrm>
            <a:off x="711591" y="1172228"/>
            <a:ext cx="8292597" cy="419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Modalités d’accompagnement</a:t>
            </a:r>
            <a:endParaRPr lang="fr-FR"/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L’accompagnement de l’étudiant.e est assuré par le.a </a:t>
            </a: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responsable de la formation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l’</a:t>
            </a: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Institut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ARTS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et le cas échéant par la </a:t>
            </a: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Direction des relations internationales de l’UJM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endParaRPr lang="fr-FR"/>
          </a:p>
          <a:p>
            <a:pPr>
              <a:lnSpc>
                <a:spcPct val="114999"/>
              </a:lnSpc>
              <a:defRPr/>
            </a:pPr>
            <a:endParaRPr lang="fr-FR"/>
          </a:p>
          <a:p>
            <a:pPr>
              <a:lnSpc>
                <a:spcPct val="114999"/>
              </a:lnSpc>
              <a:defRPr/>
            </a:pP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Modalités de versement de la bourse</a:t>
            </a:r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 contrat de mobilité est établi avec l’étudiant.e bénéficiaire.</a:t>
            </a:r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versements sont réalisés en deux fois :</a:t>
            </a:r>
          </a:p>
          <a:p>
            <a:pPr marL="683929" marR="0" lvl="1" indent="-28387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 premier virement à hauteur de 75% après l’arrivée effective de l’étudiant.e au sein de l’établissement d’accueil, sur présentation d’un RIB et d’un contrat de mobilité signé ;</a:t>
            </a:r>
          </a:p>
          <a:p>
            <a:pPr marL="683929" lvl="1" indent="-283879">
              <a:lnSpc>
                <a:spcPct val="114999"/>
              </a:lnSpc>
              <a:buFont typeface="Arial"/>
              <a:buChar char="–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 deuxième virement de 25% à la fin du stage, sous conditions : assiduité au stage et présentation d’un rapport de stage.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5316567" name="ZoneTexte 1"/>
          <p:cNvSpPr txBox="1"/>
          <p:nvPr/>
        </p:nvSpPr>
        <p:spPr bwMode="auto">
          <a:xfrm>
            <a:off x="711594" y="1219864"/>
            <a:ext cx="849695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14270925" name="ZoneTexte 2"/>
          <p:cNvSpPr txBox="1"/>
          <p:nvPr/>
        </p:nvSpPr>
        <p:spPr bwMode="auto">
          <a:xfrm>
            <a:off x="711594" y="440352"/>
            <a:ext cx="7842649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i="0" u="none" strike="noStrike" cap="none" spc="0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Candidature</a:t>
            </a:r>
            <a:endParaRPr>
              <a:latin typeface="Calibri"/>
              <a:cs typeface="Calibri"/>
            </a:endParaRPr>
          </a:p>
        </p:txBody>
      </p:sp>
      <p:sp>
        <p:nvSpPr>
          <p:cNvPr id="1465719253" name="ZoneTexte 8"/>
          <p:cNvSpPr txBox="1"/>
          <p:nvPr/>
        </p:nvSpPr>
        <p:spPr bwMode="auto">
          <a:xfrm>
            <a:off x="711588" y="1154900"/>
            <a:ext cx="8896569" cy="513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Modalités de candidature présentées sur les pages de l’Institut ARTS :</a:t>
            </a:r>
            <a:endParaRPr sz="1800" b="1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sng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3" tooltip="https://arts.univ-st-etienne.fr/anr-graduate-plus/master-research-interships/"/>
              </a:rPr>
              <a:t>https://arts.univ-st-etienne.fr/anr-graduate-plus/master-research-interships/</a:t>
            </a: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fr-FR" sz="1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sng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 tooltip="https://arts.univ-st-etienne.fr/anr-graduate-plus/international-research-internship-mobility-grant/"/>
              </a:rPr>
              <a:t>https://arts.univ-st-etienne.fr/anr-graduate-plus/international-research-internship-mobility-grant/</a:t>
            </a: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 b="0" i="1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Calendrier </a:t>
            </a:r>
          </a:p>
          <a:p>
            <a:pPr marL="283879" indent="-28387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campagne sera ouverte </a:t>
            </a:r>
            <a:r>
              <a:rPr lang="fr-FR" sz="1800" b="1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du mardi 15 octobre au mardi 12 novembre 2024</a:t>
            </a: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sur la plateforme adullact</a:t>
            </a: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fr-FR" sz="1800" b="0" i="1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lien à venir).</a:t>
            </a:r>
          </a:p>
          <a:p>
            <a:pPr marL="283879" indent="-28387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Les résultats seront notifiés aux candidat.es durant la semaine du </a:t>
            </a:r>
            <a:r>
              <a:rPr lang="fr-FR" sz="1800" b="1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25 novembre 2024.</a:t>
            </a:r>
            <a:endParaRPr sz="18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Processus de sélection </a:t>
            </a:r>
            <a:endParaRPr lang="fr-FR"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3878" indent="-283878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dossiers seront sélectionnés et classés par la</a:t>
            </a:r>
            <a:r>
              <a:rPr lang="fr-FR" sz="1800" b="1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commission </a:t>
            </a: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d’examen des dossiers, composée des responsables des masters du périmètre de la G+ et la direction de la Graduate+ ARTS.</a:t>
            </a:r>
            <a:endParaRPr sz="18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3878" indent="-283878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commission veille à prendre en compte les </a:t>
            </a:r>
            <a:r>
              <a:rPr lang="fr-FR" sz="1800" b="1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conditions de vulnérabilité </a:t>
            </a: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(handicap, critères sociaux, première génération à l’université, etc.).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2413707" name="ZoneTexte 2"/>
          <p:cNvSpPr txBox="1"/>
          <p:nvPr/>
        </p:nvSpPr>
        <p:spPr bwMode="auto">
          <a:xfrm>
            <a:off x="711594" y="440352"/>
            <a:ext cx="7923650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i="0" u="none" strike="noStrike" cap="none" spc="0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Critères d’attribution</a:t>
            </a:r>
            <a:endParaRPr>
              <a:latin typeface="Calibri"/>
              <a:cs typeface="Calibri"/>
            </a:endParaRPr>
          </a:p>
        </p:txBody>
      </p:sp>
      <p:graphicFrame>
        <p:nvGraphicFramePr>
          <p:cNvPr id="908689721" name="Tableau 908689720"/>
          <p:cNvGraphicFramePr>
            <a:graphicFrameLocks/>
          </p:cNvGraphicFramePr>
          <p:nvPr/>
        </p:nvGraphicFramePr>
        <p:xfrm>
          <a:off x="795375" y="1451745"/>
          <a:ext cx="8168042" cy="3763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41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b="1" i="0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Critère 1 : Excellence académique</a:t>
                      </a: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76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b="0" i="0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Excellence du parcours académique, relevés de notes, lettres de recommandation, participation à des événements/projets de recherche, programmes d’échanges, conférences</a:t>
                      </a: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b="0" i="0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60%</a:t>
                      </a: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73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b="1" i="0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Critère 2 : Formation académique, lien avec la recherche </a:t>
                      </a: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78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b="0" i="0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Formation, programmes de formation scientifique et non-scientifique suivis, </a:t>
                      </a:r>
                      <a:r>
                        <a:rPr lang="fr-FR" sz="1800" b="0" i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soft skills</a:t>
                      </a:r>
                      <a:r>
                        <a:rPr lang="fr-FR" sz="1800" b="0" i="0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expérience professionnelle, engagement hors contexte universitaire </a:t>
                      </a: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b="0" i="0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20%</a:t>
                      </a: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73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b="1" i="0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Critère 3 : Motivations et savoir-être</a:t>
                      </a: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2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b="0" i="0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Pertinence du projet professionnel, motivations pour rejoindre la Graduate+ ARTS et l’environnement de la recherche, qualité de la présentation  </a:t>
                      </a: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b="0" i="0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20%</a:t>
                      </a:r>
                      <a:endParaRPr lang="fr-FR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2414141" name="ZoneTexte 172414140"/>
          <p:cNvSpPr txBox="1"/>
          <p:nvPr/>
        </p:nvSpPr>
        <p:spPr bwMode="auto">
          <a:xfrm>
            <a:off x="795374" y="963596"/>
            <a:ext cx="2696194" cy="6815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endParaRPr sz="18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3011300" name="ZoneTexte 1"/>
          <p:cNvSpPr txBox="1"/>
          <p:nvPr/>
        </p:nvSpPr>
        <p:spPr bwMode="auto">
          <a:xfrm>
            <a:off x="711594" y="1219863"/>
            <a:ext cx="8496957" cy="36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56230680" name="ZoneTexte 2"/>
          <p:cNvSpPr txBox="1"/>
          <p:nvPr/>
        </p:nvSpPr>
        <p:spPr bwMode="auto">
          <a:xfrm>
            <a:off x="711593" y="440352"/>
            <a:ext cx="8501277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i="0" u="none" strike="noStrike" cap="none" spc="0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Contacts</a:t>
            </a:r>
            <a:endParaRPr/>
          </a:p>
        </p:txBody>
      </p:sp>
      <p:sp>
        <p:nvSpPr>
          <p:cNvPr id="947674437" name="ZoneTexte 8"/>
          <p:cNvSpPr txBox="1"/>
          <p:nvPr/>
        </p:nvSpPr>
        <p:spPr bwMode="auto">
          <a:xfrm>
            <a:off x="763623" y="1269939"/>
            <a:ext cx="8894208" cy="135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999"/>
              </a:lnSpc>
              <a:defRPr/>
            </a:pP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Mail : </a:t>
            </a:r>
            <a:r>
              <a:rPr u="sng">
                <a:solidFill>
                  <a:schemeClr val="hlink"/>
                </a:solidFill>
                <a:hlinkClick r:id="rId3" tooltip="mailto:institut-arts@univ-st-etienne.fr"/>
              </a:rPr>
              <a:t>institut-arts@univ-st-etienne.fr</a:t>
            </a:r>
            <a:endParaRPr/>
          </a:p>
          <a:p>
            <a:pPr algn="l">
              <a:lnSpc>
                <a:spcPct val="114999"/>
              </a:lnSpc>
              <a:defRPr/>
            </a:pPr>
            <a:r>
              <a:rPr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Siteweb</a:t>
            </a: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: </a:t>
            </a:r>
            <a:r>
              <a:rPr lang="en-US" sz="1800" b="0" i="0" u="sng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 tooltip="https://arts.univ-st-etienne.fr/"/>
              </a:rPr>
              <a:t>https://arts.univ-st-etienne.fr/</a:t>
            </a: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</a:t>
            </a:r>
            <a:endParaRPr/>
          </a:p>
          <a:p>
            <a:pPr algn="l">
              <a:lnSpc>
                <a:spcPct val="114999"/>
              </a:lnSpc>
              <a:defRPr/>
            </a:pPr>
            <a:r>
              <a:rPr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Compte</a:t>
            </a: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instagram : @institut_arts</a:t>
            </a:r>
            <a:endParaRPr/>
          </a:p>
          <a:p>
            <a:pPr algn="l">
              <a:lnSpc>
                <a:spcPct val="114999"/>
              </a:lnSpc>
              <a:defRPr/>
            </a:pPr>
            <a:r>
              <a:rPr sz="1800" b="0" i="1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Newsletter </a:t>
            </a:r>
            <a:r>
              <a:rPr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mensuelle </a:t>
            </a: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</a:t>
            </a:r>
            <a:r>
              <a:rPr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 tooltip="https://arts.univ-st-etienne.fr/fr/contact/newsletter.html"/>
              </a:rPr>
              <a:t>https://arts.univ-st-etienne.fr/fr/contact/newsletter.html</a:t>
            </a: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7912693" name="ZoneTexte 1"/>
          <p:cNvSpPr txBox="1"/>
          <p:nvPr/>
        </p:nvSpPr>
        <p:spPr bwMode="auto">
          <a:xfrm>
            <a:off x="711596" y="1422540"/>
            <a:ext cx="8496598" cy="967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fr-FR" sz="2000" i="1">
              <a:latin typeface="Calibri (Corps)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fr-FR" sz="2000" i="1">
              <a:latin typeface="Calibri (Corps)"/>
            </a:endParaRPr>
          </a:p>
        </p:txBody>
      </p:sp>
      <p:sp>
        <p:nvSpPr>
          <p:cNvPr id="1904969211" name="ZoneTexte 2"/>
          <p:cNvSpPr txBox="1"/>
          <p:nvPr/>
        </p:nvSpPr>
        <p:spPr bwMode="auto">
          <a:xfrm>
            <a:off x="711594" y="440352"/>
            <a:ext cx="4638794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u="none">
                <a:solidFill>
                  <a:srgbClr val="F86311"/>
                </a:solidFill>
                <a:latin typeface="Calibri (Corps)"/>
                <a:cs typeface="Segoe UI"/>
              </a:rPr>
              <a:t>Présentation de l’Institut ARTS</a:t>
            </a:r>
            <a:endParaRPr u="none"/>
          </a:p>
        </p:txBody>
      </p:sp>
      <p:sp>
        <p:nvSpPr>
          <p:cNvPr id="554129596" name="ZoneTexte 3"/>
          <p:cNvSpPr txBox="1"/>
          <p:nvPr/>
        </p:nvSpPr>
        <p:spPr bwMode="auto">
          <a:xfrm>
            <a:off x="711594" y="907236"/>
            <a:ext cx="8500914" cy="310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fr-FR" sz="1800">
                <a:latin typeface="Calibri (Corps)"/>
              </a:rPr>
              <a:t>L'Institut ARTS (Arts, Recherche, Territoires, Savoirs) associe l'Université Jean Monnet avec des écoles supérieures et institutions culturelles. </a:t>
            </a:r>
            <a:endParaRPr sz="1800"/>
          </a:p>
          <a:p>
            <a:pPr algn="just">
              <a:lnSpc>
                <a:spcPct val="100000"/>
              </a:lnSpc>
              <a:defRPr/>
            </a:pPr>
            <a:br>
              <a:rPr lang="fr-FR" sz="1800" b="1">
                <a:latin typeface="Calibri (Corps)"/>
              </a:rPr>
            </a:br>
            <a:r>
              <a:rPr lang="fr-FR" sz="1800" b="1">
                <a:latin typeface="Calibri (Corps)"/>
              </a:rPr>
              <a:t>Objectif</a:t>
            </a:r>
            <a:r>
              <a:rPr lang="fr-FR" sz="1800">
                <a:latin typeface="Calibri (Corps)"/>
              </a:rPr>
              <a:t> : développer une dynamique de recherche et de formation autour des arts et des questions sociétales, territoriales et politiques, en adoptant une approche historique et épistémologique. </a:t>
            </a:r>
            <a:endParaRPr sz="1800"/>
          </a:p>
          <a:p>
            <a:pPr algn="just">
              <a:lnSpc>
                <a:spcPct val="100000"/>
              </a:lnSpc>
              <a:defRPr/>
            </a:pPr>
            <a:r>
              <a:rPr lang="fr-FR" sz="1800">
                <a:latin typeface="Calibri (Corps)"/>
              </a:rPr>
              <a:t>L'Institut privilégie </a:t>
            </a:r>
            <a:r>
              <a:rPr lang="fr-FR" sz="1800" b="1">
                <a:latin typeface="Calibri (Corps)"/>
              </a:rPr>
              <a:t>l'interdisciplinarité</a:t>
            </a:r>
            <a:r>
              <a:rPr lang="fr-FR" sz="1800">
                <a:latin typeface="Calibri (Corps)"/>
              </a:rPr>
              <a:t>, croisant les savoirs disciplinaires dans une démarche exploratoire et créative, qui alimente les </a:t>
            </a:r>
            <a:r>
              <a:rPr lang="fr-FR" sz="1800" b="1">
                <a:latin typeface="Calibri (Corps)"/>
              </a:rPr>
              <a:t>projets pédagogiques</a:t>
            </a:r>
            <a:r>
              <a:rPr lang="fr-FR" sz="1800">
                <a:latin typeface="Calibri (Corps)"/>
              </a:rPr>
              <a:t>. </a:t>
            </a:r>
            <a:endParaRPr sz="1800"/>
          </a:p>
          <a:p>
            <a:pPr algn="just">
              <a:lnSpc>
                <a:spcPct val="100000"/>
              </a:lnSpc>
              <a:defRPr/>
            </a:pPr>
            <a:r>
              <a:rPr lang="fr-FR" sz="1800">
                <a:latin typeface="Calibri (Corps)"/>
              </a:rPr>
              <a:t>Il favorise les échanges entre étudiant.es et enseignant.es/chercheur.es des établissements partenaires, via des rencontres, </a:t>
            </a:r>
            <a:r>
              <a:rPr lang="fr-FR" sz="1800" i="1">
                <a:latin typeface="Calibri (Corps)"/>
              </a:rPr>
              <a:t>workshops </a:t>
            </a:r>
            <a:r>
              <a:rPr lang="fr-FR" sz="1800">
                <a:latin typeface="Calibri (Corps)"/>
              </a:rPr>
              <a:t>et séminaires, afin de créer une offre de formation originale. </a:t>
            </a:r>
            <a:endParaRPr sz="1800">
              <a:latin typeface="Calibri (Corps)"/>
            </a:endParaRPr>
          </a:p>
        </p:txBody>
      </p:sp>
      <p:sp>
        <p:nvSpPr>
          <p:cNvPr id="1141024179" name="ZoneTexte 4"/>
          <p:cNvSpPr txBox="1"/>
          <p:nvPr/>
        </p:nvSpPr>
        <p:spPr bwMode="auto">
          <a:xfrm>
            <a:off x="4510125" y="4104028"/>
            <a:ext cx="5550472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Partenaires de l’Institut</a:t>
            </a:r>
            <a:endParaRPr sz="1800" b="1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sz="1800" b="1">
              <a:latin typeface="Calibri"/>
              <a:cs typeface="Calibri"/>
            </a:endParaRPr>
          </a:p>
          <a:p>
            <a:pPr marL="261849" indent="-261849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ENSASE</a:t>
            </a:r>
            <a:endParaRPr sz="1800">
              <a:latin typeface="Calibri"/>
              <a:cs typeface="Calibri"/>
            </a:endParaRPr>
          </a:p>
          <a:p>
            <a:pPr marL="261849" indent="-261849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ESADSE</a:t>
            </a:r>
            <a:endParaRPr sz="1800">
              <a:latin typeface="Calibri"/>
              <a:cs typeface="Calibri"/>
            </a:endParaRPr>
          </a:p>
          <a:p>
            <a:pPr marL="261849" indent="-261849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Comédie</a:t>
            </a:r>
            <a:endParaRPr sz="1800">
              <a:latin typeface="Calibri"/>
              <a:cs typeface="Calibri"/>
            </a:endParaRPr>
          </a:p>
          <a:p>
            <a:pPr marL="261849" indent="-261849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MAMC+</a:t>
            </a:r>
            <a:endParaRPr lang="en-US" sz="1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1849" indent="-261849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Musée d’art et d’industrie /Musée de la mine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62923053" name="ZoneTexte 4"/>
          <p:cNvSpPr txBox="1"/>
          <p:nvPr/>
        </p:nvSpPr>
        <p:spPr bwMode="auto">
          <a:xfrm>
            <a:off x="711593" y="4104028"/>
            <a:ext cx="4418373" cy="1737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fr-FR" sz="1800" b="1">
                <a:latin typeface="Calibri"/>
                <a:ea typeface="Calibri"/>
                <a:cs typeface="Calibri"/>
              </a:rPr>
              <a:t>Axes scientifiques de l’Institut</a:t>
            </a:r>
            <a:endParaRPr sz="1800" b="1">
              <a:latin typeface="Calibri"/>
              <a:cs typeface="Calibri"/>
            </a:endParaRPr>
          </a:p>
          <a:p>
            <a:pPr algn="just">
              <a:defRPr/>
            </a:pPr>
            <a:endParaRPr sz="1800">
              <a:latin typeface="Calibri"/>
              <a:cs typeface="Calibri"/>
            </a:endParaRPr>
          </a:p>
          <a:p>
            <a:pPr>
              <a:defRPr/>
            </a:pPr>
            <a:r>
              <a:rPr lang="fr-FR" sz="1800" b="1">
                <a:latin typeface="Calibri"/>
                <a:ea typeface="Calibri"/>
                <a:cs typeface="Calibri"/>
              </a:rPr>
              <a:t>Axe 1.</a:t>
            </a:r>
            <a:r>
              <a:rPr lang="fr-FR" sz="1800" i="1">
                <a:latin typeface="Calibri"/>
                <a:ea typeface="Calibri"/>
                <a:cs typeface="Calibri"/>
              </a:rPr>
              <a:t> </a:t>
            </a:r>
            <a:r>
              <a:rPr lang="fr-FR" sz="1800">
                <a:latin typeface="Calibri"/>
                <a:ea typeface="Calibri"/>
                <a:cs typeface="Calibri"/>
              </a:rPr>
              <a:t>Habiter, représenter, imaginer</a:t>
            </a:r>
            <a:br>
              <a:rPr lang="fr-FR" sz="1800">
                <a:latin typeface="Calibri"/>
                <a:ea typeface="Calibri"/>
                <a:cs typeface="Calibri"/>
              </a:rPr>
            </a:br>
            <a:r>
              <a:rPr lang="fr-FR" sz="1800" b="1">
                <a:latin typeface="Calibri"/>
                <a:ea typeface="Calibri"/>
                <a:cs typeface="Calibri"/>
              </a:rPr>
              <a:t>Axe 2. </a:t>
            </a:r>
            <a:r>
              <a:rPr lang="fr-FR" sz="1800">
                <a:latin typeface="Calibri"/>
                <a:ea typeface="Calibri"/>
                <a:cs typeface="Calibri"/>
              </a:rPr>
              <a:t>Art, enfance, territoire</a:t>
            </a:r>
            <a:br>
              <a:rPr lang="fr-FR" sz="1800">
                <a:latin typeface="Calibri"/>
                <a:ea typeface="Calibri"/>
                <a:cs typeface="Calibri"/>
              </a:rPr>
            </a:br>
            <a:r>
              <a:rPr lang="fr-FR" sz="1800" b="1">
                <a:latin typeface="Calibri"/>
                <a:ea typeface="Calibri"/>
                <a:cs typeface="Calibri"/>
              </a:rPr>
              <a:t>Axe 3.</a:t>
            </a:r>
            <a:r>
              <a:rPr lang="fr-FR" sz="1800">
                <a:latin typeface="Calibri"/>
                <a:ea typeface="Calibri"/>
                <a:cs typeface="Calibri"/>
              </a:rPr>
              <a:t> Arts x sciences</a:t>
            </a:r>
            <a:br>
              <a:rPr lang="fr-FR" sz="1800">
                <a:latin typeface="Calibri"/>
                <a:ea typeface="Calibri"/>
                <a:cs typeface="Calibri"/>
              </a:rPr>
            </a:br>
            <a:r>
              <a:rPr lang="fr-FR" sz="1800" b="1">
                <a:latin typeface="Calibri"/>
                <a:ea typeface="Calibri"/>
                <a:cs typeface="Calibri"/>
              </a:rPr>
              <a:t>Axe 4.</a:t>
            </a:r>
            <a:r>
              <a:rPr lang="fr-FR" sz="1800">
                <a:latin typeface="Calibri"/>
                <a:ea typeface="Calibri"/>
                <a:cs typeface="Calibri"/>
              </a:rPr>
              <a:t> Création, formation, recherche</a:t>
            </a:r>
            <a:endParaRPr sz="1800" b="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 bwMode="auto">
          <a:xfrm>
            <a:off x="711594" y="1311937"/>
            <a:ext cx="8524314" cy="387738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À travers l'école graduée </a:t>
            </a: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Graduate+ ARTS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l'Institut met en place des actions à destination des masterant.es et des doctorant.es. La G+ ARTS propose des formations originales (diplômes universitaires (DU), certification« Parlons arts», École d'hiver) dans le cadre de programmes thématiques qui ont pour objectifs de vous aider à appréhender</a:t>
            </a: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les grands enjeux artistiques d’aujourd’hui et de demain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résolument</a:t>
            </a: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adossés aux questions sociétales et scientifiques de notre époque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grâce à une perspective critique et au concours de chercheur.es et d'artistes expérimenté.es. </a:t>
            </a:r>
            <a:endParaRPr sz="1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114999"/>
              </a:lnSpc>
              <a:defRPr/>
            </a:pPr>
            <a:endParaRPr sz="1800" b="1">
              <a:latin typeface="Calibri"/>
              <a:cs typeface="Calibri"/>
            </a:endParaRPr>
          </a:p>
          <a:p>
            <a:pPr algn="just">
              <a:lnSpc>
                <a:spcPct val="114999"/>
              </a:lnSpc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Afin d'encourager la </a:t>
            </a: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recherche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et de favoriser des </a:t>
            </a: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parcours internationaux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la Graduate+ ARTS vous propose en master des </a:t>
            </a: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dispositifs d'aide à la mobilité internationale et des bourses de stage long dans des institutions culturelles et artistiques. </a:t>
            </a:r>
            <a:endParaRPr sz="1800" b="1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lnSpc>
                <a:spcPct val="114999"/>
              </a:lnSpc>
              <a:defRPr/>
            </a:pPr>
            <a:endParaRPr sz="1800">
              <a:latin typeface="Calibri"/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711594" y="440352"/>
            <a:ext cx="7818171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Graduate+ ARTS 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 bwMode="auto">
          <a:xfrm>
            <a:off x="711594" y="1219864"/>
            <a:ext cx="8496958" cy="50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/>
          </a:p>
        </p:txBody>
      </p:sp>
      <p:sp>
        <p:nvSpPr>
          <p:cNvPr id="3" name="ZoneTexte 2"/>
          <p:cNvSpPr txBox="1"/>
          <p:nvPr/>
        </p:nvSpPr>
        <p:spPr bwMode="auto">
          <a:xfrm>
            <a:off x="711594" y="440352"/>
            <a:ext cx="7826091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Périmètre des masters de la Graduate+ ARTS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711588" y="1219860"/>
            <a:ext cx="8682230" cy="387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Masters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:</a:t>
            </a:r>
            <a:endParaRPr lang="fr-FR"/>
          </a:p>
          <a:p>
            <a:pPr marL="283879" indent="-283879"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Mention Arts </a:t>
            </a:r>
            <a:endParaRPr lang="fr-FR"/>
          </a:p>
          <a:p>
            <a:pPr marL="283879" indent="-283879"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Mention Design </a:t>
            </a:r>
            <a:endParaRPr lang="fr-FR"/>
          </a:p>
          <a:p>
            <a:pPr marL="283879" indent="-283879"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Mention Géomatique</a:t>
            </a:r>
            <a:endParaRPr lang="fr-FR"/>
          </a:p>
          <a:p>
            <a:pPr marL="283879" indent="-283879"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Mention Lettres</a:t>
            </a:r>
            <a:endParaRPr lang="fr-FR"/>
          </a:p>
          <a:p>
            <a:pPr marL="283879" indent="-283879"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Mention Sociologie, parcours « Formes et outils de l’enquête en sciences sociales »</a:t>
            </a: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Laboratoires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:</a:t>
            </a:r>
            <a:endParaRPr lang="fr-FR"/>
          </a:p>
          <a:p>
            <a:pPr marL="283879" indent="-283879"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ECLLA (Études du contemporain en littératures, langues, arts) – UR </a:t>
            </a:r>
            <a:endParaRPr lang="fr-FR"/>
          </a:p>
          <a:p>
            <a:pPr marL="283879" indent="-283879"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IHRIM (Institut d’histoire des représentations et des idées dans les modernités) - UMR 5317</a:t>
            </a:r>
            <a:endParaRPr lang="fr-FR"/>
          </a:p>
          <a:p>
            <a:pPr marL="283879" indent="-283879"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CMW (Centre Max Weber) - UMR 5283</a:t>
            </a:r>
            <a:endParaRPr lang="fr-FR"/>
          </a:p>
          <a:p>
            <a:pPr marL="283879" indent="-283879"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EVS (Environnement, Ville, Société) - UMR 5600</a:t>
            </a:r>
          </a:p>
          <a:p>
            <a:pPr marL="283878" indent="-283878">
              <a:buFont typeface="Arial"/>
              <a:buChar char="•"/>
              <a:defRPr/>
            </a:pPr>
            <a:endParaRPr lang="fr-FR" sz="14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 bwMode="auto">
          <a:xfrm>
            <a:off x="711594" y="1219864"/>
            <a:ext cx="8496958" cy="50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/>
          </a:p>
        </p:txBody>
      </p:sp>
      <p:sp>
        <p:nvSpPr>
          <p:cNvPr id="3" name="ZoneTexte 2"/>
          <p:cNvSpPr txBox="1"/>
          <p:nvPr/>
        </p:nvSpPr>
        <p:spPr bwMode="auto">
          <a:xfrm>
            <a:off x="711594" y="440352"/>
            <a:ext cx="7825011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Nos programmes à découvrir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710513" y="1020833"/>
            <a:ext cx="8717146" cy="29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DU Arts pour le jeune public : œuvres, enjeux et perspectives</a:t>
            </a:r>
            <a:endParaRPr sz="1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Dates: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Candidatures jusqu’au 10 octobre 2024, </a:t>
            </a:r>
            <a:endParaRPr lang="fr-FR" sz="18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lancement du programme 14 octobre 2024.</a:t>
            </a: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Objectif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interroger l’articulation entre art et enfance, d’approcher les enjeux de la création pour le jeune public et d’en comprendre l’écosystème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Domaines abordés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musique, arts visuels et théâtre.</a:t>
            </a:r>
            <a:endParaRPr sz="18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Publics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étudiant.es, artistes et professionnel.es de l’enfance et/ou de la culture. Possibilité de formation continu.</a:t>
            </a:r>
            <a:endParaRPr lang="fr-FR" sz="18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algn="just">
              <a:lnSpc>
                <a:spcPct val="100000"/>
              </a:lnSpc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Des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enseignements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théoriques, des temps d’immersion et des </a:t>
            </a:r>
            <a:endParaRPr lang="fr-FR"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ateliers pratiques</a:t>
            </a:r>
            <a:endParaRPr lang="fr-FR"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8097642" y="3582537"/>
          <a:ext cx="1704244" cy="255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oleObj" r:id="rId4" imgW="6415405" imgH="9074785" progId="Acrobat.Document.DC">
                  <p:embed/>
                </p:oleObj>
              </mc:Choice>
              <mc:Fallback>
                <p:oleObj name="oleObj" r:id="rId4" imgW="6415405" imgH="9074785" progId="Acrobat.Document.DC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8097642" y="3582537"/>
                        <a:ext cx="1704244" cy="2556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586539" name="ZoneTexte 8"/>
          <p:cNvSpPr txBox="1"/>
          <p:nvPr/>
        </p:nvSpPr>
        <p:spPr bwMode="auto">
          <a:xfrm>
            <a:off x="710513" y="4111624"/>
            <a:ext cx="7551400" cy="214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École d’hiver « Explorer le vivant sur la scène musicale jeune public »</a:t>
            </a:r>
            <a:endParaRPr lang="fr-FR" sz="1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Dates: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11-13 décembre 2024.</a:t>
            </a: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Objectif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: explorer la manière dont la création musicale s’empare, en particulier sur la scène, de la question du vivant pour le jeune public. </a:t>
            </a:r>
            <a:b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</a:b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Domaines abordés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: musique, spectacle vivant.</a:t>
            </a: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Format :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semaine intensive incluant des conférences, des ateliers pratiques et des sessions discursives.</a:t>
            </a:r>
            <a:endParaRPr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0806961" name="ZoneTexte 1"/>
          <p:cNvSpPr txBox="1"/>
          <p:nvPr/>
        </p:nvSpPr>
        <p:spPr bwMode="auto">
          <a:xfrm>
            <a:off x="711594" y="1219863"/>
            <a:ext cx="8496957" cy="50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/>
          </a:p>
        </p:txBody>
      </p:sp>
      <p:sp>
        <p:nvSpPr>
          <p:cNvPr id="600276503" name="ZoneTexte 2"/>
          <p:cNvSpPr txBox="1"/>
          <p:nvPr/>
        </p:nvSpPr>
        <p:spPr bwMode="auto">
          <a:xfrm>
            <a:off x="711594" y="440352"/>
            <a:ext cx="7825010" cy="45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Nos programmes à découvrir</a:t>
            </a:r>
            <a:endParaRPr>
              <a:latin typeface="Calibri"/>
              <a:cs typeface="Calibri"/>
            </a:endParaRPr>
          </a:p>
        </p:txBody>
      </p:sp>
      <p:sp>
        <p:nvSpPr>
          <p:cNvPr id="386742030" name="ZoneTexte 8"/>
          <p:cNvSpPr txBox="1"/>
          <p:nvPr/>
        </p:nvSpPr>
        <p:spPr bwMode="auto">
          <a:xfrm>
            <a:off x="710513" y="1020834"/>
            <a:ext cx="8527557" cy="269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fr-FR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Certification « Parlons Arts »</a:t>
            </a:r>
            <a:endParaRPr sz="1800" b="1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fr-FR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Dates: 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deuxième semestre</a:t>
            </a:r>
            <a:endParaRPr sz="1800" b="0" i="0" u="none" strike="noStrike" cap="none" spc="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algn="l">
              <a:defRPr/>
            </a:pPr>
            <a:r>
              <a:rPr lang="fr-FR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Objectif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: Formation originale renforce les connaissances artistiques des étudiant.es à travers une </a:t>
            </a:r>
            <a:r>
              <a:rPr lang="fr-FR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programmation culturelle variée 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et développe leurs </a:t>
            </a:r>
            <a:r>
              <a:rPr lang="fr-FR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compétences critiques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 Elle convoque aussi une </a:t>
            </a:r>
            <a:r>
              <a:rPr lang="fr-FR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méthode discursive actuelle, le podcast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, qui permet de développer un raisonnement critique tout en travaillant sur un </a:t>
            </a:r>
            <a:r>
              <a:rPr lang="fr-FR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objet artistique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.</a:t>
            </a:r>
            <a:endParaRPr sz="18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fr-FR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Domaines abordés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: théâtre, arts visuels, musique...</a:t>
            </a:r>
            <a:endParaRPr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Publics 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: étudiant.es</a:t>
            </a:r>
            <a:endParaRPr sz="1800" b="0" i="0" u="none" strike="noStrike" cap="none" spc="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algn="just">
              <a:lnSpc>
                <a:spcPct val="100000"/>
              </a:lnSpc>
              <a:defRPr/>
            </a:pPr>
            <a:r>
              <a:rPr lang="fr-FR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Des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fr-FR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enseignements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 : des temps d’immersion et des ateliers pratiques</a:t>
            </a:r>
            <a:endParaRPr lang="fr-FR" sz="18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2140342807" name="Image 214034280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63150" y="3750366"/>
            <a:ext cx="5334906" cy="2468700"/>
          </a:xfrm>
          <a:prstGeom prst="rect">
            <a:avLst/>
          </a:prstGeom>
        </p:spPr>
      </p:pic>
      <p:sp>
        <p:nvSpPr>
          <p:cNvPr id="1337760740" name="ZoneTexte 1337760739"/>
          <p:cNvSpPr txBox="1"/>
          <p:nvPr/>
        </p:nvSpPr>
        <p:spPr bwMode="auto">
          <a:xfrm>
            <a:off x="4691145" y="5868613"/>
            <a:ext cx="2607091" cy="91476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fr-FR" sz="1800"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Welfare ©Louise Quignon</a:t>
            </a:r>
            <a:endParaRPr sz="1800" b="0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 bwMode="auto">
          <a:xfrm>
            <a:off x="711594" y="1219864"/>
            <a:ext cx="849695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ZoneTexte 2"/>
          <p:cNvSpPr txBox="1"/>
          <p:nvPr/>
        </p:nvSpPr>
        <p:spPr bwMode="auto">
          <a:xfrm>
            <a:off x="711594" y="440352"/>
            <a:ext cx="7820331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Graduate+ ARTS | BOURSES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711591" y="1219862"/>
            <a:ext cx="8757963" cy="2930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 dispositifs pour favoriser la découverte de la recherche et la mobilité</a:t>
            </a:r>
            <a:endParaRPr sz="1800" b="1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Soutien à la réalisation de stages longs de recherche (</a:t>
            </a:r>
            <a:r>
              <a:rPr lang="fr-FR" sz="18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Master research internships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fr-FR" sz="1800" b="0" i="0" u="sng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3" tooltip="https://arts.univ-st-etienne.fr/anr-graduate-plus/master-research-interships/"/>
              </a:rPr>
              <a:t>https://arts.univ-st-etienne.fr/anr-graduate-plus/master-research-interships/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endParaRPr sz="1800"/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Bourse de mobilité sortante (</a:t>
            </a:r>
            <a:r>
              <a:rPr lang="fr-FR" sz="18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International research internship mobility grants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  <a:endParaRPr sz="1800"/>
          </a:p>
          <a:p>
            <a:pPr>
              <a:lnSpc>
                <a:spcPct val="114999"/>
              </a:lnSpc>
              <a:defRPr/>
            </a:pP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800" b="0" i="0" u="sng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 tooltip="https://arts.univ-st-etienne.fr/anr-graduate-plus/international-research-internship-mobility-grant/"/>
              </a:rPr>
              <a:t>https://arts.univ-st-etienne.fr/anr-graduate-plus/international-research-internship-mobility-grant/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sz="1800"/>
          </a:p>
          <a:p>
            <a:pPr>
              <a:lnSpc>
                <a:spcPct val="114999"/>
              </a:lnSpc>
              <a:defRPr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 bwMode="auto">
          <a:xfrm>
            <a:off x="711594" y="1216161"/>
            <a:ext cx="8574354" cy="405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1"/>
              <a:t>Bourse de mobilité sortante pour un stage de recherche</a:t>
            </a:r>
            <a:endParaRPr lang="fr-FR" sz="1800"/>
          </a:p>
          <a:p>
            <a:pPr marL="741079" marR="0" lvl="1" indent="-283879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fr-FR" sz="1800"/>
              <a:t>3 mois en  Italie / Master 1 Géographie numérique.</a:t>
            </a:r>
          </a:p>
          <a:p>
            <a:pPr marL="741079" marR="0" indent="-283879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fr-FR" sz="1800"/>
              <a:t>1 mois en Islande / Master 2 Recherche et Création Arts plastiques.</a:t>
            </a:r>
          </a:p>
          <a:p>
            <a:pPr algn="just">
              <a:lnSpc>
                <a:spcPct val="114999"/>
              </a:lnSpc>
              <a:defRPr/>
            </a:pPr>
            <a:endParaRPr lang="fr-FR" sz="1800"/>
          </a:p>
          <a:p>
            <a:pPr marL="342900" indent="-342900" algn="just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1"/>
              <a:t>Gratification de stage</a:t>
            </a:r>
            <a:endParaRPr lang="fr-FR" sz="1800"/>
          </a:p>
          <a:p>
            <a:pPr marL="741079" marR="0" lvl="1" indent="-283879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Année </a:t>
            </a:r>
            <a:r>
              <a:rPr lang="fr-FR" sz="1800"/>
              <a:t>pilote, construction des stages de recherche avec les partenaires de l’Institut ARTS.</a:t>
            </a:r>
          </a:p>
          <a:p>
            <a:pPr marL="741079" marR="0" indent="-283879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fr-FR" sz="1800"/>
              <a:t>1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stage </a:t>
            </a:r>
            <a:r>
              <a:rPr lang="fr-FR" sz="1800"/>
              <a:t>de recherche aux  Archives Municipales/ EVS-ISTHME.</a:t>
            </a:r>
            <a:r>
              <a:rPr lang="fr-FR" sz="1800" b="1"/>
              <a:t> </a:t>
            </a:r>
            <a:endParaRPr lang="fr-FR" sz="1800"/>
          </a:p>
          <a:p>
            <a:pPr algn="just">
              <a:lnSpc>
                <a:spcPct val="114999"/>
              </a:lnSpc>
              <a:defRPr/>
            </a:pPr>
            <a:endParaRPr lang="fr-FR" sz="1800" b="1"/>
          </a:p>
          <a:p>
            <a:pPr marL="342900" indent="-342900" algn="just">
              <a:lnSpc>
                <a:spcPct val="114999"/>
              </a:lnSpc>
              <a:buFont typeface="Arial"/>
              <a:buChar char="•"/>
              <a:defRPr/>
            </a:pPr>
            <a:r>
              <a:rPr lang="fr-FR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Bourse de mobilité d’excellence entrante</a:t>
            </a:r>
            <a:endParaRPr lang="fr-FR" sz="1800"/>
          </a:p>
          <a:p>
            <a:pPr marL="741079" marR="0" indent="-283879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2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bourses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/ Master 1 parcours Musique et Musicologie (Tunisie).</a:t>
            </a:r>
            <a:endParaRPr lang="fr-FR" sz="1800"/>
          </a:p>
          <a:p>
            <a:pPr algn="just">
              <a:lnSpc>
                <a:spcPct val="114999"/>
              </a:lnSpc>
              <a:defRPr/>
            </a:pPr>
            <a:endParaRPr lang="fr-FR" sz="1400" b="1"/>
          </a:p>
          <a:p>
            <a:pPr lvl="1" algn="just">
              <a:lnSpc>
                <a:spcPct val="114999"/>
              </a:lnSpc>
              <a:defRPr/>
            </a:pPr>
            <a:endParaRPr lang="fr-FR" sz="1400"/>
          </a:p>
        </p:txBody>
      </p:sp>
      <p:sp>
        <p:nvSpPr>
          <p:cNvPr id="3" name="ZoneTexte 2"/>
          <p:cNvSpPr txBox="1"/>
          <p:nvPr/>
        </p:nvSpPr>
        <p:spPr bwMode="auto">
          <a:xfrm>
            <a:off x="711594" y="440352"/>
            <a:ext cx="7195155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Bilan de la 1ère campagne de bourses 2023/2024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3727455" name="ZoneTexte 1"/>
          <p:cNvSpPr txBox="1"/>
          <p:nvPr/>
        </p:nvSpPr>
        <p:spPr bwMode="auto">
          <a:xfrm>
            <a:off x="711594" y="1219864"/>
            <a:ext cx="849695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92717595" name="ZoneTexte 2"/>
          <p:cNvSpPr txBox="1"/>
          <p:nvPr/>
        </p:nvSpPr>
        <p:spPr bwMode="auto">
          <a:xfrm>
            <a:off x="711594" y="440352"/>
            <a:ext cx="7831488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i="1" u="none" strike="noStrike" cap="none" spc="0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Master Research Internship</a:t>
            </a:r>
            <a:r>
              <a:rPr lang="fr-FR" sz="2400" b="1" i="0" u="none" strike="noStrike" cap="none" spc="0">
                <a:solidFill>
                  <a:srgbClr val="F86311"/>
                </a:solidFill>
                <a:latin typeface="Calibri"/>
                <a:ea typeface="Calibri"/>
                <a:cs typeface="Calibri"/>
              </a:rPr>
              <a:t> | Présentation</a:t>
            </a:r>
            <a:endParaRPr i="0" u="none">
              <a:latin typeface="Calibri"/>
              <a:cs typeface="Calibri"/>
            </a:endParaRPr>
          </a:p>
        </p:txBody>
      </p:sp>
      <p:sp>
        <p:nvSpPr>
          <p:cNvPr id="604885854" name="ZoneTexte 8"/>
          <p:cNvSpPr txBox="1"/>
          <p:nvPr/>
        </p:nvSpPr>
        <p:spPr bwMode="auto">
          <a:xfrm>
            <a:off x="711594" y="1000125"/>
            <a:ext cx="8498399" cy="456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Objectif : </a:t>
            </a:r>
            <a:endParaRPr lang="fr-FR" sz="1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Encourager 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réalisation de </a:t>
            </a: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stages longs de recherche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(de 3 à 6 mois) au sein </a:t>
            </a:r>
            <a:r>
              <a:rPr lang="fr-FR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d’institutions culturelles </a:t>
            </a:r>
            <a:r>
              <a:rPr lang="fr-FR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 France. </a:t>
            </a:r>
            <a:endParaRPr lang="fr-FR"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14999"/>
              </a:lnSpc>
              <a:defRPr/>
            </a:pPr>
            <a:endParaRPr lang="fr-FR"/>
          </a:p>
          <a:p>
            <a:pPr>
              <a:lnSpc>
                <a:spcPct val="100000"/>
              </a:lnSpc>
              <a:defRPr/>
            </a:pPr>
            <a:r>
              <a:rPr lang="fr-FR" sz="1800" b="1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Montant :</a:t>
            </a:r>
            <a:endParaRPr sz="1800"/>
          </a:p>
          <a:p>
            <a:pPr marL="283879" indent="-28387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Les </a:t>
            </a: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stagiaires sont gratifié.es au taux horaire conforme à la réglementation en vigueur pour la gratification des stages d'une durée supérieure à deux mois effectués en France</a:t>
            </a:r>
            <a:endParaRPr lang="fr-FR" sz="1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3879" indent="-28387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21 </a:t>
            </a:r>
            <a:r>
              <a:rPr lang="fr-FR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mois de gratification de stage à distribuer par an (approximativement 650€/mois en équivalent temps plein). </a:t>
            </a:r>
            <a:endParaRPr lang="fr-FR" sz="1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3879" indent="-28387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fr-FR" sz="18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fr-FR" sz="1800" b="1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Critères d’éligibilité :</a:t>
            </a:r>
            <a:endParaRPr lang="fr-FR" sz="18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3879" marR="0" indent="-28387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fr-FR" sz="1800" b="0" i="0" u="none" strike="noStrike" cap="none" spc="0">
                <a:solidFill/>
                <a:latin typeface="Calibri"/>
                <a:ea typeface="Calibri"/>
                <a:cs typeface="Calibri"/>
              </a:rPr>
              <a:t>Être régulièrement inscrit.e à l’UJM dans le périmètre d’éligibilité Graduate+ ARTS</a:t>
            </a:r>
            <a:endParaRPr lang="fr-FR" sz="1800" b="0" i="0" u="none" strike="noStrike" cap="none" spc="0">
              <a:solidFill/>
              <a:latin typeface="Calibri"/>
              <a:cs typeface="Calibri"/>
            </a:endParaRPr>
          </a:p>
          <a:p>
            <a:pPr marL="283879" marR="0" indent="-28387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fr-FR" sz="1800" b="0" i="0" u="none" strike="noStrike" cap="none" spc="0">
                <a:solidFill/>
                <a:latin typeface="Calibri"/>
                <a:ea typeface="Calibri"/>
                <a:cs typeface="Calibri"/>
              </a:rPr>
              <a:t>Déposer un dossier de candidature complet incluant un avis favorable du responsable de la formation</a:t>
            </a:r>
            <a:endParaRPr lang="fr-FR" sz="1800" b="0" i="0" u="none" strike="noStrike" cap="none" spc="0">
              <a:solidFill/>
              <a:latin typeface="Calibri"/>
              <a:cs typeface="Calibri"/>
            </a:endParaRPr>
          </a:p>
          <a:p>
            <a:pPr marL="283879" marR="0" indent="-28387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fr-FR" sz="1800" b="0" i="0" u="none" strike="noStrike" cap="none" spc="0">
                <a:solidFill/>
                <a:latin typeface="Calibri"/>
                <a:ea typeface="Calibri"/>
                <a:cs typeface="Calibri"/>
              </a:rPr>
              <a:t>Bénéficier de l’accord du lieu de stage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892</Words>
  <Application>Microsoft Office PowerPoint</Application>
  <DocSecurity>0</DocSecurity>
  <PresentationFormat>Format A4 (210 x 297 mm)</PresentationFormat>
  <Paragraphs>167</Paragraphs>
  <Slides>15</Slides>
  <Notes>15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(Corps)</vt:lpstr>
      <vt:lpstr>Calibri Light</vt:lpstr>
      <vt:lpstr>Segoe UI</vt:lpstr>
      <vt:lpstr>Times New Roman</vt:lpstr>
      <vt:lpstr>Thème Office</vt:lpstr>
      <vt:lpstr>oleObj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ROMAND MARIE</dc:creator>
  <cp:keywords/>
  <dc:description/>
  <cp:lastModifiedBy>Zoé Schweitzer</cp:lastModifiedBy>
  <cp:revision>1214</cp:revision>
  <dcterms:created xsi:type="dcterms:W3CDTF">2023-09-18T07:35:20Z</dcterms:created>
  <dcterms:modified xsi:type="dcterms:W3CDTF">2024-10-10T15:20:16Z</dcterms:modified>
  <cp:category/>
  <dc:identifier/>
  <cp:contentStatus/>
  <dc:language/>
  <cp:version/>
</cp:coreProperties>
</file>