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17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4.xml" ContentType="application/vnd.openxmlformats-officedocument.presentationml.slid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slideLayouts/slideLayout6.xml" ContentType="application/vnd.openxmlformats-officedocument.presentationml.slideLayout+xml"/>
  <Override PartName="/ppt/presProps.xml" ContentType="application/vnd.openxmlformats-officedocument.presentationml.presProps+xml"/>
  <Override PartName="/ppt/notesSlides/notesSlide12.xml" ContentType="application/vnd.openxmlformats-officedocument.presentationml.notes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notesMasterIdLst>
    <p:notesMasterId r:id="rId21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906000" cy="6858000" type="A4"/>
  <p:notesSz cx="6799263" cy="9929813"/>
  <p:defaultTextStyle>
    <a:defPPr>
      <a:defRPr lang="en-US"/>
    </a:defPPr>
    <a:lvl1pPr marL="0" algn="l" defTabSz="4572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5940675A-B579-460E-94D1-54222C63F5DA}" styleName="No Style, Table Grid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dk1"/>
              </a:solidFill>
            </a:ln>
          </a:left>
          <a:right>
            <a:ln w="12700">
              <a:solidFill>
                <a:schemeClr val="dk1"/>
              </a:solidFill>
            </a:ln>
          </a:right>
          <a:top>
            <a:ln w="12700">
              <a:solidFill>
                <a:schemeClr val="dk1"/>
              </a:solidFill>
            </a:ln>
          </a:top>
          <a:bottom>
            <a:ln w="12700">
              <a:solidFill>
                <a:schemeClr val="dk1"/>
              </a:solidFill>
            </a:ln>
          </a:bottom>
          <a:insideH>
            <a:ln w="12700">
              <a:solidFill>
                <a:schemeClr val="dk1"/>
              </a:solidFill>
            </a:ln>
          </a:insideH>
          <a:insideV>
            <a:ln w="12700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/>
          </a:solidFill>
        </a:fill>
      </a:tcStyle>
    </a:band1V>
    <a:band2V>
      <a:tcStyle>
        <a:tcBdr/>
        <a:fill>
          <a:solidFill>
            <a:schemeClr val="lt1"/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/>
          </a:solidFill>
        </a:fill>
      </a:tcStyle>
    </a:lastCol>
    <a:fir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/>
          </a:solidFill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12700">
              <a:solidFill>
                <a:schemeClr val="l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 w="12700">
              <a:solidFill>
                <a:schemeClr val="dk1"/>
              </a:solidFill>
            </a:ln>
          </a:bottom>
        </a:tcBdr>
        <a:fill>
          <a:solidFill>
            <a:schemeClr val="l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63" d="100"/>
          <a:sy n="63" d="100"/>
        </p:scale>
        <p:origin x="1228" y="64"/>
      </p:cViewPr>
      <p:guideLst>
        <p:guide pos="312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notesMaster" Target="notesMasters/notesMaster1.xml"/><Relationship Id="rId22" Type="http://schemas.openxmlformats.org/officeDocument/2006/relationships/presProps" Target="presProps.xml" /><Relationship Id="rId23" Type="http://schemas.openxmlformats.org/officeDocument/2006/relationships/tableStyles" Target="tableStyles.xml" /><Relationship Id="rId24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46346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 bwMode="auto">
          <a:xfrm>
            <a:off x="3851342" y="0"/>
            <a:ext cx="2946346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44B90F5-470B-4F7A-A80F-08ED7409EA65}" type="datetimeFigureOut">
              <a:rPr lang="fr-FR"/>
              <a:t>17/09/2025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ChangeAspect="1" noGrp="1" noRot="1"/>
          </p:cNvSpPr>
          <p:nvPr>
            <p:ph type="sldImg" idx="2"/>
          </p:nvPr>
        </p:nvSpPr>
        <p:spPr bwMode="auto">
          <a:xfrm>
            <a:off x="979488" y="1241425"/>
            <a:ext cx="48402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 bwMode="auto">
          <a:xfrm>
            <a:off x="679927" y="4778722"/>
            <a:ext cx="5439410" cy="3909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 bwMode="auto">
          <a:xfrm>
            <a:off x="0" y="9431600"/>
            <a:ext cx="2946346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 bwMode="auto">
          <a:xfrm>
            <a:off x="3851342" y="9431600"/>
            <a:ext cx="2946346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03E60B0-248A-4C92-986A-F486220C7753}" type="slidenum">
              <a:rPr lang="fr-FR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 noGrp="1"/>
          </p:cNvSpPr>
          <p:nvPr>
            <p:ph type="sldNum" sz="quarter" idx="5"/>
          </p:nvPr>
        </p:nvSpPr>
        <p:spPr bwMode="auto"/>
        <p:txBody>
          <a:bodyPr/>
          <a:lstStyle>
            <a:lvl1pPr>
              <a:spcBef>
                <a:spcPts val="0"/>
              </a:spcBef>
              <a:defRPr sz="1200">
                <a:solidFill>
                  <a:schemeClr val="tx1"/>
                </a:solidFill>
                <a:latin typeface="Arial"/>
              </a:defRPr>
            </a:lvl1pPr>
            <a:lvl2pPr marL="742950" indent="-285750">
              <a:spcBef>
                <a:spcPts val="0"/>
              </a:spcBef>
              <a:defRPr sz="1200">
                <a:solidFill>
                  <a:schemeClr val="tx1"/>
                </a:solidFill>
                <a:latin typeface="Arial"/>
              </a:defRPr>
            </a:lvl2pPr>
            <a:lvl3pPr marL="1143000" indent="-228600">
              <a:spcBef>
                <a:spcPts val="0"/>
              </a:spcBef>
              <a:defRPr sz="1200">
                <a:solidFill>
                  <a:schemeClr val="tx1"/>
                </a:solidFill>
                <a:latin typeface="Arial"/>
              </a:defRPr>
            </a:lvl3pPr>
            <a:lvl4pPr marL="1600200" indent="-228600">
              <a:spcBef>
                <a:spcPts val="0"/>
              </a:spcBef>
              <a:defRPr sz="1200">
                <a:solidFill>
                  <a:schemeClr val="tx1"/>
                </a:solidFill>
                <a:latin typeface="Arial"/>
              </a:defRPr>
            </a:lvl4pPr>
            <a:lvl5pPr marL="2057400" indent="-228600">
              <a:spcBef>
                <a:spcPts val="0"/>
              </a:spcBef>
              <a:defRPr sz="1200">
                <a:solidFill>
                  <a:schemeClr val="tx1"/>
                </a:solidFill>
                <a:latin typeface="Arial"/>
              </a:defRPr>
            </a:lvl5pPr>
            <a:lvl6pPr marL="2514600" indent="-22860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/>
              </a:defRPr>
            </a:lvl6pPr>
            <a:lvl7pPr marL="2971800" indent="-22860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/>
              </a:defRPr>
            </a:lvl7pPr>
            <a:lvl8pPr marL="3429000" indent="-22860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/>
              </a:defRPr>
            </a:lvl8pPr>
            <a:lvl9pPr marL="3886200" indent="-228600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Arial"/>
              </a:defRPr>
            </a:lvl9pPr>
          </a:lstStyle>
          <a:p>
            <a:pPr>
              <a:spcBef>
                <a:spcPts val="0"/>
              </a:spcBef>
              <a:defRPr/>
            </a:pPr>
            <a:fld id="{F4B69D44-5883-4145-B09A-599E2A9FCA25}" type="slidenum">
              <a:rPr lang="fr-FR"/>
              <a:t>1</a:t>
            </a:fld>
            <a:endParaRPr lang="fr-FR"/>
          </a:p>
        </p:txBody>
      </p:sp>
      <p:sp>
        <p:nvSpPr>
          <p:cNvPr id="5123" name="Rectangle 2"/>
          <p:cNvSpPr>
            <a:spLocks noChangeArrowheads="1" noChangeAspect="1" noGrp="1" noRot="1" noTextEdi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  <a:ln/>
        </p:spPr>
      </p:sp>
      <p:sp>
        <p:nvSpPr>
          <p:cNvPr id="5124" name="Rectangle 3"/>
          <p:cNvSpPr>
            <a:spLocks noChangeArrowheads="1"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>
              <a:latin typeface="Arial"/>
            </a:endParaRPr>
          </a:p>
        </p:txBody>
      </p:sp>
    </p:spTree>
  </p:cSld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27802240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1279197055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3491750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DD1C6C82-0958-EB07-DFD5-D383E0C69A07}" type="slidenum">
              <a:rPr lang="fr-FR"/>
              <a:t>10</a:t>
            </a:fld>
            <a:endParaRPr lang="fr-FR"/>
          </a:p>
        </p:txBody>
      </p:sp>
    </p:spTree>
  </p:cSld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557562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211125108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0024547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0A1F3C65-10F1-F07B-32E5-31F59CA5AE64}" type="slidenum">
              <a:rPr lang="fr-FR"/>
              <a:t>11</a:t>
            </a:fld>
            <a:endParaRPr lang="fr-FR"/>
          </a:p>
        </p:txBody>
      </p:sp>
    </p:spTree>
  </p:cSld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557562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211125108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0024547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0A1F3C65-10F1-F07B-32E5-31F59CA5AE64}" type="slidenum">
              <a:rPr lang="fr-FR"/>
              <a:t>12</a:t>
            </a:fld>
            <a:endParaRPr lang="fr-FR"/>
          </a:p>
        </p:txBody>
      </p:sp>
    </p:spTree>
  </p:cSld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8752536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2110072236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65458029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250B9B0B-5DEB-44C9-B4A3-C321314F3811}" type="slidenum">
              <a:rPr lang="fr-FR"/>
              <a:t>13</a:t>
            </a:fld>
            <a:endParaRPr lang="fr-FR"/>
          </a:p>
        </p:txBody>
      </p:sp>
    </p:spTree>
  </p:cSld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3585174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972572384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710088501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6C2421ED-6FAD-B4BB-59F0-EF67943B1B24}" type="slidenum">
              <a:rPr lang="fr-FR"/>
              <a:t>14</a:t>
            </a:fld>
            <a:endParaRPr lang="fr-FR"/>
          </a:p>
        </p:txBody>
      </p:sp>
    </p:spTree>
  </p:cSld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8740791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1805397429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46689876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AFC5B147-4D98-459D-59C6-B44616250915}" type="slidenum">
              <a:rPr lang="fr-FR"/>
              <a:t>15</a:t>
            </a:fld>
            <a:endParaRPr lang="fr-FR"/>
          </a:p>
        </p:txBody>
      </p:sp>
    </p:spTree>
  </p:cSld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27855307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691364452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57334446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87B2E443-FB27-CDB9-8CB8-7A0E4649CF77}" type="slidenum">
              <a:rPr lang="fr-FR"/>
              <a:t>16</a:t>
            </a:fld>
            <a:endParaRPr lang="fr-FR"/>
          </a:p>
        </p:txBody>
      </p:sp>
    </p:spTree>
  </p:cSld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6178429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4"/>
            <a:ext cx="4840285" cy="3351213"/>
          </a:xfrm>
        </p:spPr>
      </p:sp>
      <p:sp>
        <p:nvSpPr>
          <p:cNvPr id="2008231489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823980162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56D1B54D-C211-706E-68DD-E8C17F38BBEA}" type="slidenum">
              <a:rPr lang="fr-FR"/>
              <a:t>17</a:t>
            </a:fld>
            <a:endParaRPr lang="fr-FR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1341624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4"/>
            <a:ext cx="4840286" cy="3351213"/>
          </a:xfrm>
        </p:spPr>
      </p:sp>
      <p:sp>
        <p:nvSpPr>
          <p:cNvPr id="1982432607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3354708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338BE20D-C81F-294F-F718-26ACB378471C}" type="slidenum">
              <a:rPr lang="fr-FR"/>
              <a:t>2</a:t>
            </a:fld>
            <a:endParaRPr lang="fr-FR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003E60B0-248A-4C92-986A-F486220C7753}" type="slidenum">
              <a:rPr lang="fr-FR"/>
              <a:t>3</a:t>
            </a:fld>
            <a:endParaRPr lang="fr-FR"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003E60B0-248A-4C92-986A-F486220C7753}" type="slidenum">
              <a:rPr lang="fr-FR"/>
              <a:t>4</a:t>
            </a:fld>
            <a:endParaRPr lang="fr-FR"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003E60B0-248A-4C92-986A-F486220C7753}" type="slidenum">
              <a:rPr lang="fr-FR"/>
              <a:t>5</a:t>
            </a:fld>
            <a:endParaRPr lang="fr-FR"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6196369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1294270708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2049163630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7FE0506C-14B4-B167-C149-6D86B6DB4C8C}" type="slidenum">
              <a:rPr lang="fr-FR"/>
              <a:t>6</a:t>
            </a:fld>
            <a:endParaRPr lang="fr-FR"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003E60B0-248A-4C92-986A-F486220C7753}" type="slidenum">
              <a:rPr lang="fr-FR"/>
              <a:t>7</a:t>
            </a:fld>
            <a:endParaRPr lang="fr-FR"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003E60B0-248A-4C92-986A-F486220C7753}" type="slidenum">
              <a:rPr lang="fr-FR"/>
              <a:t>8</a:t>
            </a:fld>
            <a:endParaRPr lang="fr-FR"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5575622" name="Espace réservé de l'image des diapositives 1"/>
          <p:cNvSpPr>
            <a:spLocks noChangeAspect="1" noGrp="1" noRot="1"/>
          </p:cNvSpPr>
          <p:nvPr>
            <p:ph type="sldImg"/>
          </p:nvPr>
        </p:nvSpPr>
        <p:spPr bwMode="auto">
          <a:xfrm>
            <a:off x="979488" y="1241425"/>
            <a:ext cx="4840287" cy="3351213"/>
          </a:xfrm>
        </p:spPr>
      </p:sp>
      <p:sp>
        <p:nvSpPr>
          <p:cNvPr id="2111251083" name="Espace réservé des notes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000245473" name="Espace réservé du numéro de diapositive 3"/>
          <p:cNvSpPr>
            <a:spLocks noGrp="1"/>
          </p:cNvSpPr>
          <p:nvPr>
            <p:ph type="sldNum" sz="quarter" idx="5"/>
          </p:nvPr>
        </p:nvSpPr>
        <p:spPr bwMode="auto"/>
        <p:txBody>
          <a:bodyPr/>
          <a:lstStyle/>
          <a:p>
            <a:pPr>
              <a:defRPr/>
            </a:pPr>
            <a:fld id="{0A1F3C65-10F1-F07B-32E5-31F59CA5AE64}" type="slidenum">
              <a:rPr lang="fr-FR"/>
              <a:t>9</a:t>
            </a:fld>
            <a:endParaRPr lang="fr-FR"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7.pn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8.pn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8.png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5935291"/>
            <a:ext cx="9906000" cy="922713"/>
          </a:xfrm>
          <a:prstGeom prst="rect">
            <a:avLst/>
          </a:prstGeom>
          <a:solidFill>
            <a:srgbClr val="1C3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grpSp>
        <p:nvGrpSpPr>
          <p:cNvPr id="13" name="Groupe 12"/>
          <p:cNvGrpSpPr/>
          <p:nvPr userDrawn="1"/>
        </p:nvGrpSpPr>
        <p:grpSpPr bwMode="auto">
          <a:xfrm>
            <a:off x="1127883" y="5974679"/>
            <a:ext cx="2171849" cy="601458"/>
            <a:chOff x="2012389" y="2741588"/>
            <a:chExt cx="6031099" cy="1670214"/>
          </a:xfrm>
        </p:grpSpPr>
        <p:pic>
          <p:nvPicPr>
            <p:cNvPr id="14" name="Picture 2" descr="Université Claude Bernard Lyon 1 | Université de Lyon"/>
            <p:cNvPicPr>
              <a:picLocks noChangeAspect="1" noChangeArrowheads="1"/>
            </p:cNvPicPr>
            <p:nvPr/>
          </p:nvPicPr>
          <p:blipFill>
            <a:blip r:embed="rId2">
              <a:biLevel thresh="25000"/>
            </a:blip>
            <a:srcRect l="32128" t="0" r="0" b="0"/>
            <a:stretch/>
          </p:blipFill>
          <p:spPr bwMode="auto">
            <a:xfrm>
              <a:off x="2012389" y="2741588"/>
              <a:ext cx="1700406" cy="1670214"/>
            </a:xfrm>
            <a:prstGeom prst="rect">
              <a:avLst/>
            </a:prstGeom>
            <a:noFill/>
          </p:spPr>
        </p:pic>
        <p:pic>
          <p:nvPicPr>
            <p:cNvPr id="15" name="Picture 6" descr="Université Jean Monnet"/>
            <p:cNvPicPr>
              <a:picLocks noChangeAspect="1" noChangeArrowheads="1"/>
            </p:cNvPicPr>
            <p:nvPr/>
          </p:nvPicPr>
          <p:blipFill>
            <a:blip r:embed="rId3">
              <a:biLevel thresh="25000"/>
            </a:blip>
            <a:stretch/>
          </p:blipFill>
          <p:spPr bwMode="auto">
            <a:xfrm>
              <a:off x="6811740" y="3344081"/>
              <a:ext cx="1231748" cy="627322"/>
            </a:xfrm>
            <a:prstGeom prst="rect">
              <a:avLst/>
            </a:prstGeom>
            <a:noFill/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4">
              <a:lum bright="70000" contrast="-70000"/>
            </a:blip>
            <a:srcRect l="33842" t="0" r="6632" b="0"/>
            <a:stretch/>
          </p:blipFill>
          <p:spPr bwMode="auto">
            <a:xfrm>
              <a:off x="5495278" y="3201615"/>
              <a:ext cx="1107778" cy="841231"/>
            </a:xfrm>
            <a:prstGeom prst="rect">
              <a:avLst/>
            </a:prstGeom>
          </p:spPr>
        </p:pic>
        <p:pic>
          <p:nvPicPr>
            <p:cNvPr id="17" name="Picture 2" descr="ENS de Lyon"/>
            <p:cNvPicPr>
              <a:picLocks noChangeAspect="1" noChangeArrowheads="1"/>
            </p:cNvPicPr>
            <p:nvPr/>
          </p:nvPicPr>
          <p:blipFill>
            <a:blip r:embed="rId5"/>
            <a:srcRect l="34559" t="0" r="0" b="0"/>
            <a:stretch/>
          </p:blipFill>
          <p:spPr bwMode="auto">
            <a:xfrm>
              <a:off x="3671658" y="3045039"/>
              <a:ext cx="1770681" cy="1134336"/>
            </a:xfrm>
            <a:prstGeom prst="rect">
              <a:avLst/>
            </a:prstGeom>
            <a:noFill/>
          </p:spPr>
        </p:pic>
      </p:grpSp>
      <p:sp>
        <p:nvSpPr>
          <p:cNvPr id="18" name="ZoneTexte 17"/>
          <p:cNvSpPr txBox="1"/>
          <p:nvPr userDrawn="1"/>
        </p:nvSpPr>
        <p:spPr bwMode="auto">
          <a:xfrm>
            <a:off x="153382" y="6565733"/>
            <a:ext cx="608116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700" i="1">
                <a:solidFill>
                  <a:schemeClr val="bg1"/>
                </a:solidFill>
                <a:latin typeface="Segoe UI"/>
                <a:cs typeface="Segoe UI"/>
              </a:rPr>
              <a:t>Ce travail a bénéficié d’une aide de l’Etat gérée par l’Agence Nationale de la Recherche au titre de France 2030 portant la référence « ANR-21-SFRI-0001 ».</a:t>
            </a:r>
            <a:endParaRPr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216830" y="6108796"/>
            <a:ext cx="317098" cy="317098"/>
          </a:xfrm>
          <a:prstGeom prst="rect">
            <a:avLst/>
          </a:prstGeom>
        </p:spPr>
      </p:pic>
      <p:pic>
        <p:nvPicPr>
          <p:cNvPr id="23" name="Image 22"/>
          <p:cNvPicPr>
            <a:picLocks noChangeAspect="1"/>
          </p:cNvPicPr>
          <p:nvPr userDrawn="1"/>
        </p:nvPicPr>
        <p:blipFill>
          <a:blip r:embed="rId7"/>
          <a:stretch/>
        </p:blipFill>
        <p:spPr bwMode="auto">
          <a:xfrm>
            <a:off x="657404" y="6108796"/>
            <a:ext cx="317099" cy="311190"/>
          </a:xfrm>
          <a:prstGeom prst="rect">
            <a:avLst/>
          </a:prstGeom>
        </p:spPr>
      </p:pic>
      <p:pic>
        <p:nvPicPr>
          <p:cNvPr id="24" name="Image 23"/>
          <p:cNvPicPr>
            <a:picLocks noChangeAspect="1"/>
          </p:cNvPicPr>
          <p:nvPr userDrawn="1"/>
        </p:nvPicPr>
        <p:blipFill>
          <a:blip r:embed="rId8"/>
          <a:stretch/>
        </p:blipFill>
        <p:spPr bwMode="auto">
          <a:xfrm>
            <a:off x="7672649" y="5943934"/>
            <a:ext cx="2221408" cy="890099"/>
          </a:xfrm>
          <a:prstGeom prst="rect">
            <a:avLst/>
          </a:prstGeom>
        </p:spPr>
      </p:pic>
      <p:grpSp>
        <p:nvGrpSpPr>
          <p:cNvPr id="19" name="Groupe 18"/>
          <p:cNvGrpSpPr/>
          <p:nvPr userDrawn="1"/>
        </p:nvGrpSpPr>
        <p:grpSpPr bwMode="auto">
          <a:xfrm>
            <a:off x="1847434" y="1031482"/>
            <a:ext cx="6211131" cy="3498955"/>
            <a:chOff x="1807251" y="1206049"/>
            <a:chExt cx="6211131" cy="3142285"/>
          </a:xfrm>
        </p:grpSpPr>
        <p:grpSp>
          <p:nvGrpSpPr>
            <p:cNvPr id="20" name="Groupe 19"/>
            <p:cNvGrpSpPr/>
            <p:nvPr/>
          </p:nvGrpSpPr>
          <p:grpSpPr bwMode="auto">
            <a:xfrm>
              <a:off x="1961800" y="1371599"/>
              <a:ext cx="5902035" cy="2811186"/>
              <a:chOff x="874853" y="1205475"/>
              <a:chExt cx="8776939" cy="2811186"/>
            </a:xfrm>
          </p:grpSpPr>
          <p:sp>
            <p:nvSpPr>
              <p:cNvPr id="22" name="Arc 21"/>
              <p:cNvSpPr/>
              <p:nvPr/>
            </p:nvSpPr>
            <p:spPr bwMode="auto">
              <a:xfrm rot="10800000">
                <a:off x="1126119" y="1375937"/>
                <a:ext cx="8274411" cy="2470261"/>
              </a:xfrm>
              <a:prstGeom prst="arc">
                <a:avLst>
                  <a:gd name="adj1" fmla="val 15877053"/>
                  <a:gd name="adj2" fmla="val 149581"/>
                </a:avLst>
              </a:prstGeom>
              <a:ln w="76200" cap="rnd">
                <a:solidFill>
                  <a:srgbClr val="F8631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fr-FR" sz="1800">
                  <a:latin typeface="Segoe UI"/>
                  <a:cs typeface="Segoe UI"/>
                </a:endParaRPr>
              </a:p>
            </p:txBody>
          </p:sp>
          <p:sp>
            <p:nvSpPr>
              <p:cNvPr id="25" name="Arc 24"/>
              <p:cNvSpPr/>
              <p:nvPr/>
            </p:nvSpPr>
            <p:spPr bwMode="auto">
              <a:xfrm rot="10800000">
                <a:off x="874853" y="1205475"/>
                <a:ext cx="8776939" cy="2811186"/>
              </a:xfrm>
              <a:prstGeom prst="arc">
                <a:avLst>
                  <a:gd name="adj1" fmla="val 17387333"/>
                  <a:gd name="adj2" fmla="val 20405201"/>
                </a:avLst>
              </a:prstGeom>
              <a:ln w="76200" cap="rnd">
                <a:solidFill>
                  <a:srgbClr val="1C3B69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fr-FR" sz="1800">
                  <a:latin typeface="Segoe UI"/>
                  <a:cs typeface="Segoe UI"/>
                </a:endParaRPr>
              </a:p>
            </p:txBody>
          </p:sp>
        </p:grpSp>
        <p:sp>
          <p:nvSpPr>
            <p:cNvPr id="21" name="Arc 20"/>
            <p:cNvSpPr/>
            <p:nvPr/>
          </p:nvSpPr>
          <p:spPr bwMode="auto">
            <a:xfrm>
              <a:off x="1807251" y="1206049"/>
              <a:ext cx="6211131" cy="3142285"/>
            </a:xfrm>
            <a:prstGeom prst="arc">
              <a:avLst>
                <a:gd name="adj1" fmla="val 18648300"/>
                <a:gd name="adj2" fmla="val 336516"/>
              </a:avLst>
            </a:prstGeom>
            <a:ln w="76200" cap="rnd">
              <a:solidFill>
                <a:srgbClr val="FCA8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4_Titre et contenu">
    <p:bg>
      <p:bgPr shadeToTitle="0">
        <a:solidFill>
          <a:srgbClr val="1C3B69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18" name="Groupe 17"/>
          <p:cNvGrpSpPr/>
          <p:nvPr userDrawn="1"/>
        </p:nvGrpSpPr>
        <p:grpSpPr bwMode="auto">
          <a:xfrm>
            <a:off x="1127883" y="5974679"/>
            <a:ext cx="2171849" cy="601458"/>
            <a:chOff x="2012389" y="2741588"/>
            <a:chExt cx="6031099" cy="1670214"/>
          </a:xfrm>
        </p:grpSpPr>
        <p:pic>
          <p:nvPicPr>
            <p:cNvPr id="19" name="Picture 2" descr="Université Claude Bernard Lyon 1 | Université de Lyon"/>
            <p:cNvPicPr>
              <a:picLocks noChangeAspect="1" noChangeArrowheads="1"/>
            </p:cNvPicPr>
            <p:nvPr/>
          </p:nvPicPr>
          <p:blipFill>
            <a:blip r:embed="rId2">
              <a:biLevel thresh="25000"/>
            </a:blip>
            <a:srcRect l="32128" t="0" r="0" b="0"/>
            <a:stretch/>
          </p:blipFill>
          <p:spPr bwMode="auto">
            <a:xfrm>
              <a:off x="2012389" y="2741588"/>
              <a:ext cx="1700406" cy="1670214"/>
            </a:xfrm>
            <a:prstGeom prst="rect">
              <a:avLst/>
            </a:prstGeom>
            <a:noFill/>
          </p:spPr>
        </p:pic>
        <p:pic>
          <p:nvPicPr>
            <p:cNvPr id="21" name="Picture 6" descr="Université Jean Monnet"/>
            <p:cNvPicPr>
              <a:picLocks noChangeAspect="1" noChangeArrowheads="1"/>
            </p:cNvPicPr>
            <p:nvPr/>
          </p:nvPicPr>
          <p:blipFill>
            <a:blip r:embed="rId3">
              <a:biLevel thresh="25000"/>
            </a:blip>
            <a:stretch/>
          </p:blipFill>
          <p:spPr bwMode="auto">
            <a:xfrm>
              <a:off x="6811740" y="3344081"/>
              <a:ext cx="1231748" cy="627322"/>
            </a:xfrm>
            <a:prstGeom prst="rect">
              <a:avLst/>
            </a:prstGeom>
            <a:noFill/>
          </p:spPr>
        </p:pic>
        <p:pic>
          <p:nvPicPr>
            <p:cNvPr id="22" name="Image 21"/>
            <p:cNvPicPr>
              <a:picLocks noChangeAspect="1"/>
            </p:cNvPicPr>
            <p:nvPr/>
          </p:nvPicPr>
          <p:blipFill>
            <a:blip r:embed="rId4">
              <a:lum bright="70000" contrast="-70000"/>
            </a:blip>
            <a:srcRect l="33842" t="0" r="6632" b="0"/>
            <a:stretch/>
          </p:blipFill>
          <p:spPr bwMode="auto">
            <a:xfrm>
              <a:off x="5495278" y="3201615"/>
              <a:ext cx="1107778" cy="841231"/>
            </a:xfrm>
            <a:prstGeom prst="rect">
              <a:avLst/>
            </a:prstGeom>
          </p:spPr>
        </p:pic>
        <p:pic>
          <p:nvPicPr>
            <p:cNvPr id="23" name="Picture 2" descr="ENS de Lyon"/>
            <p:cNvPicPr>
              <a:picLocks noChangeAspect="1" noChangeArrowheads="1"/>
            </p:cNvPicPr>
            <p:nvPr/>
          </p:nvPicPr>
          <p:blipFill>
            <a:blip r:embed="rId5"/>
            <a:srcRect l="34559" t="0" r="0" b="0"/>
            <a:stretch/>
          </p:blipFill>
          <p:spPr bwMode="auto">
            <a:xfrm>
              <a:off x="3671658" y="3045039"/>
              <a:ext cx="1770681" cy="1134336"/>
            </a:xfrm>
            <a:prstGeom prst="rect">
              <a:avLst/>
            </a:prstGeom>
            <a:noFill/>
          </p:spPr>
        </p:pic>
      </p:grpSp>
      <p:sp>
        <p:nvSpPr>
          <p:cNvPr id="24" name="ZoneTexte 23"/>
          <p:cNvSpPr txBox="1"/>
          <p:nvPr userDrawn="1"/>
        </p:nvSpPr>
        <p:spPr bwMode="auto">
          <a:xfrm>
            <a:off x="153382" y="6565733"/>
            <a:ext cx="608116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fr-FR" sz="700" i="1">
                <a:solidFill>
                  <a:schemeClr val="bg1"/>
                </a:solidFill>
                <a:latin typeface="Segoe UI"/>
                <a:cs typeface="Segoe UI"/>
              </a:rPr>
              <a:t>Ce travail a bénéficié d’une aide de l’Etat gérée par l’Agence Nationale de la Recherche au titre de France 2030 portant la référence « ANR-21-SFRI-0001 ».</a:t>
            </a:r>
            <a:endParaRPr/>
          </a:p>
        </p:txBody>
      </p:sp>
      <p:pic>
        <p:nvPicPr>
          <p:cNvPr id="25" name="Image 24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216830" y="6108796"/>
            <a:ext cx="317098" cy="317098"/>
          </a:xfrm>
          <a:prstGeom prst="rect">
            <a:avLst/>
          </a:prstGeom>
        </p:spPr>
      </p:pic>
      <p:pic>
        <p:nvPicPr>
          <p:cNvPr id="26" name="Image 25"/>
          <p:cNvPicPr>
            <a:picLocks noChangeAspect="1"/>
          </p:cNvPicPr>
          <p:nvPr userDrawn="1"/>
        </p:nvPicPr>
        <p:blipFill>
          <a:blip r:embed="rId7"/>
          <a:stretch/>
        </p:blipFill>
        <p:spPr bwMode="auto">
          <a:xfrm>
            <a:off x="657404" y="6108796"/>
            <a:ext cx="317099" cy="311190"/>
          </a:xfrm>
          <a:prstGeom prst="rect">
            <a:avLst/>
          </a:prstGeom>
        </p:spPr>
      </p:pic>
      <p:pic>
        <p:nvPicPr>
          <p:cNvPr id="27" name="Image 26"/>
          <p:cNvPicPr>
            <a:picLocks noChangeAspect="1"/>
          </p:cNvPicPr>
          <p:nvPr userDrawn="1"/>
        </p:nvPicPr>
        <p:blipFill>
          <a:blip r:embed="rId8"/>
          <a:stretch/>
        </p:blipFill>
        <p:spPr bwMode="auto">
          <a:xfrm>
            <a:off x="7672649" y="5943934"/>
            <a:ext cx="2221408" cy="890099"/>
          </a:xfrm>
          <a:prstGeom prst="rect">
            <a:avLst/>
          </a:prstGeom>
        </p:spPr>
      </p:pic>
      <p:grpSp>
        <p:nvGrpSpPr>
          <p:cNvPr id="20" name="Groupe 19"/>
          <p:cNvGrpSpPr/>
          <p:nvPr userDrawn="1"/>
        </p:nvGrpSpPr>
        <p:grpSpPr bwMode="auto">
          <a:xfrm>
            <a:off x="1847434" y="1031482"/>
            <a:ext cx="6211131" cy="3498955"/>
            <a:chOff x="1807251" y="1206049"/>
            <a:chExt cx="6211131" cy="3142285"/>
          </a:xfrm>
        </p:grpSpPr>
        <p:grpSp>
          <p:nvGrpSpPr>
            <p:cNvPr id="28" name="Groupe 27"/>
            <p:cNvGrpSpPr/>
            <p:nvPr/>
          </p:nvGrpSpPr>
          <p:grpSpPr bwMode="auto">
            <a:xfrm>
              <a:off x="1961800" y="1371599"/>
              <a:ext cx="5902035" cy="2811186"/>
              <a:chOff x="874853" y="1205475"/>
              <a:chExt cx="8776939" cy="2811186"/>
            </a:xfrm>
          </p:grpSpPr>
          <p:sp>
            <p:nvSpPr>
              <p:cNvPr id="30" name="Arc 29"/>
              <p:cNvSpPr/>
              <p:nvPr/>
            </p:nvSpPr>
            <p:spPr bwMode="auto">
              <a:xfrm rot="10800000">
                <a:off x="1126119" y="1375937"/>
                <a:ext cx="8274411" cy="2470261"/>
              </a:xfrm>
              <a:prstGeom prst="arc">
                <a:avLst>
                  <a:gd name="adj1" fmla="val 15877053"/>
                  <a:gd name="adj2" fmla="val 149581"/>
                </a:avLst>
              </a:prstGeom>
              <a:ln w="76200" cap="rnd">
                <a:solidFill>
                  <a:srgbClr val="F8631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fr-FR" sz="1800">
                  <a:latin typeface="Segoe UI"/>
                  <a:cs typeface="Segoe UI"/>
                </a:endParaRPr>
              </a:p>
            </p:txBody>
          </p:sp>
          <p:sp>
            <p:nvSpPr>
              <p:cNvPr id="31" name="Arc 30"/>
              <p:cNvSpPr/>
              <p:nvPr/>
            </p:nvSpPr>
            <p:spPr bwMode="auto">
              <a:xfrm rot="10800000">
                <a:off x="874853" y="1205475"/>
                <a:ext cx="8776939" cy="2811186"/>
              </a:xfrm>
              <a:prstGeom prst="arc">
                <a:avLst>
                  <a:gd name="adj1" fmla="val 17387333"/>
                  <a:gd name="adj2" fmla="val 20405201"/>
                </a:avLst>
              </a:prstGeom>
              <a:ln w="76200" cap="rnd">
                <a:solidFill>
                  <a:schemeClr val="bg1"/>
                </a:solidFill>
                <a:round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>
                  <a:defRPr/>
                </a:pPr>
                <a:endParaRPr lang="fr-FR" sz="1800">
                  <a:latin typeface="Segoe UI"/>
                  <a:cs typeface="Segoe UI"/>
                </a:endParaRPr>
              </a:p>
            </p:txBody>
          </p:sp>
        </p:grpSp>
        <p:sp>
          <p:nvSpPr>
            <p:cNvPr id="29" name="Arc 28"/>
            <p:cNvSpPr/>
            <p:nvPr/>
          </p:nvSpPr>
          <p:spPr bwMode="auto">
            <a:xfrm>
              <a:off x="1807251" y="1206049"/>
              <a:ext cx="6211131" cy="3142285"/>
            </a:xfrm>
            <a:prstGeom prst="arc">
              <a:avLst>
                <a:gd name="adj1" fmla="val 18648300"/>
                <a:gd name="adj2" fmla="val 336516"/>
              </a:avLst>
            </a:prstGeom>
            <a:ln w="76200" cap="rnd">
              <a:solidFill>
                <a:srgbClr val="FCA8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3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245583"/>
            <a:ext cx="9906000" cy="612421"/>
          </a:xfrm>
          <a:prstGeom prst="rect">
            <a:avLst/>
          </a:prstGeom>
          <a:solidFill>
            <a:srgbClr val="1C3B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grpSp>
        <p:nvGrpSpPr>
          <p:cNvPr id="13" name="Groupe 12"/>
          <p:cNvGrpSpPr/>
          <p:nvPr userDrawn="1"/>
        </p:nvGrpSpPr>
        <p:grpSpPr bwMode="auto">
          <a:xfrm>
            <a:off x="3725825" y="6245578"/>
            <a:ext cx="2171849" cy="601458"/>
            <a:chOff x="2012389" y="2741588"/>
            <a:chExt cx="6031099" cy="1670214"/>
          </a:xfrm>
        </p:grpSpPr>
        <p:pic>
          <p:nvPicPr>
            <p:cNvPr id="14" name="Picture 2" descr="Université Claude Bernard Lyon 1 | Université de Lyon"/>
            <p:cNvPicPr>
              <a:picLocks noChangeAspect="1" noChangeArrowheads="1"/>
            </p:cNvPicPr>
            <p:nvPr/>
          </p:nvPicPr>
          <p:blipFill>
            <a:blip r:embed="rId2">
              <a:biLevel thresh="25000"/>
            </a:blip>
            <a:srcRect l="32128" t="0" r="0" b="0"/>
            <a:stretch/>
          </p:blipFill>
          <p:spPr bwMode="auto">
            <a:xfrm>
              <a:off x="2012389" y="2741588"/>
              <a:ext cx="1700406" cy="1670214"/>
            </a:xfrm>
            <a:prstGeom prst="rect">
              <a:avLst/>
            </a:prstGeom>
            <a:noFill/>
          </p:spPr>
        </p:pic>
        <p:pic>
          <p:nvPicPr>
            <p:cNvPr id="15" name="Picture 6" descr="Université Jean Monnet"/>
            <p:cNvPicPr>
              <a:picLocks noChangeAspect="1" noChangeArrowheads="1"/>
            </p:cNvPicPr>
            <p:nvPr/>
          </p:nvPicPr>
          <p:blipFill>
            <a:blip r:embed="rId3">
              <a:biLevel thresh="25000"/>
            </a:blip>
            <a:stretch/>
          </p:blipFill>
          <p:spPr bwMode="auto">
            <a:xfrm>
              <a:off x="6811740" y="3344081"/>
              <a:ext cx="1231748" cy="627322"/>
            </a:xfrm>
            <a:prstGeom prst="rect">
              <a:avLst/>
            </a:prstGeom>
            <a:noFill/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4">
              <a:lum bright="70000" contrast="-70000"/>
            </a:blip>
            <a:srcRect l="33842" t="0" r="6632" b="0"/>
            <a:stretch/>
          </p:blipFill>
          <p:spPr bwMode="auto">
            <a:xfrm>
              <a:off x="5495278" y="3201615"/>
              <a:ext cx="1107778" cy="841231"/>
            </a:xfrm>
            <a:prstGeom prst="rect">
              <a:avLst/>
            </a:prstGeom>
          </p:spPr>
        </p:pic>
        <p:pic>
          <p:nvPicPr>
            <p:cNvPr id="17" name="Picture 2" descr="ENS de Lyon"/>
            <p:cNvPicPr>
              <a:picLocks noChangeAspect="1" noChangeArrowheads="1"/>
            </p:cNvPicPr>
            <p:nvPr/>
          </p:nvPicPr>
          <p:blipFill>
            <a:blip r:embed="rId5"/>
            <a:srcRect l="34559" t="0" r="0" b="0"/>
            <a:stretch/>
          </p:blipFill>
          <p:spPr bwMode="auto">
            <a:xfrm>
              <a:off x="3671658" y="3045039"/>
              <a:ext cx="1770681" cy="1134336"/>
            </a:xfrm>
            <a:prstGeom prst="rect">
              <a:avLst/>
            </a:prstGeom>
            <a:noFill/>
          </p:spPr>
        </p:pic>
      </p:grpSp>
      <p:pic>
        <p:nvPicPr>
          <p:cNvPr id="20" name="Image 19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8425468" y="6245582"/>
            <a:ext cx="1468589" cy="588451"/>
          </a:xfrm>
          <a:prstGeom prst="rect">
            <a:avLst/>
          </a:prstGeom>
        </p:spPr>
      </p:pic>
      <p:grpSp>
        <p:nvGrpSpPr>
          <p:cNvPr id="26" name="Groupe 25"/>
          <p:cNvGrpSpPr/>
          <p:nvPr userDrawn="1"/>
        </p:nvGrpSpPr>
        <p:grpSpPr bwMode="auto">
          <a:xfrm>
            <a:off x="8915320" y="-978735"/>
            <a:ext cx="1957470" cy="1957470"/>
            <a:chOff x="9042000" y="-912837"/>
            <a:chExt cx="1728000" cy="1728000"/>
          </a:xfrm>
        </p:grpSpPr>
        <p:sp>
          <p:nvSpPr>
            <p:cNvPr id="27" name="Arc 26"/>
            <p:cNvSpPr/>
            <p:nvPr/>
          </p:nvSpPr>
          <p:spPr bwMode="auto">
            <a:xfrm rot="10800000">
              <a:off x="9456000" y="-498837"/>
              <a:ext cx="900000" cy="900000"/>
            </a:xfrm>
            <a:prstGeom prst="arc">
              <a:avLst>
                <a:gd name="adj1" fmla="val 15877171"/>
                <a:gd name="adj2" fmla="val 21570250"/>
              </a:avLst>
            </a:prstGeom>
            <a:ln w="88900" cap="rnd">
              <a:solidFill>
                <a:srgbClr val="F8631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  <p:sp>
          <p:nvSpPr>
            <p:cNvPr id="28" name="Arc 27"/>
            <p:cNvSpPr/>
            <p:nvPr/>
          </p:nvSpPr>
          <p:spPr bwMode="auto">
            <a:xfrm rot="10800000">
              <a:off x="9042000" y="-912837"/>
              <a:ext cx="1728000" cy="1728000"/>
            </a:xfrm>
            <a:prstGeom prst="arc">
              <a:avLst>
                <a:gd name="adj1" fmla="val 16008137"/>
                <a:gd name="adj2" fmla="val 18409791"/>
              </a:avLst>
            </a:prstGeom>
            <a:ln w="88900" cap="rnd">
              <a:solidFill>
                <a:srgbClr val="1C3B69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  <p:sp>
          <p:nvSpPr>
            <p:cNvPr id="29" name="Arc 28"/>
            <p:cNvSpPr/>
            <p:nvPr userDrawn="1"/>
          </p:nvSpPr>
          <p:spPr bwMode="auto">
            <a:xfrm rot="10800000">
              <a:off x="9284672" y="-708089"/>
              <a:ext cx="1318504" cy="1318504"/>
            </a:xfrm>
            <a:prstGeom prst="arc">
              <a:avLst>
                <a:gd name="adj1" fmla="val 18230185"/>
                <a:gd name="adj2" fmla="val 3552"/>
              </a:avLst>
            </a:prstGeom>
            <a:ln w="88900" cap="rnd">
              <a:solidFill>
                <a:srgbClr val="FCA8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1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auto">
          <a:xfrm>
            <a:off x="0" y="6245583"/>
            <a:ext cx="9906000" cy="612421"/>
          </a:xfrm>
          <a:prstGeom prst="rect">
            <a:avLst/>
          </a:prstGeom>
          <a:solidFill>
            <a:srgbClr val="F863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grpSp>
        <p:nvGrpSpPr>
          <p:cNvPr id="13" name="Groupe 12"/>
          <p:cNvGrpSpPr/>
          <p:nvPr userDrawn="1"/>
        </p:nvGrpSpPr>
        <p:grpSpPr bwMode="auto">
          <a:xfrm>
            <a:off x="3725825" y="6245578"/>
            <a:ext cx="2171849" cy="601458"/>
            <a:chOff x="2012389" y="2741588"/>
            <a:chExt cx="6031099" cy="1670214"/>
          </a:xfrm>
        </p:grpSpPr>
        <p:pic>
          <p:nvPicPr>
            <p:cNvPr id="14" name="Picture 2" descr="Université Claude Bernard Lyon 1 | Université de Lyon"/>
            <p:cNvPicPr>
              <a:picLocks noChangeAspect="1" noChangeArrowheads="1"/>
            </p:cNvPicPr>
            <p:nvPr/>
          </p:nvPicPr>
          <p:blipFill>
            <a:blip r:embed="rId2">
              <a:biLevel thresh="25000"/>
            </a:blip>
            <a:srcRect l="32128" t="0" r="0" b="0"/>
            <a:stretch/>
          </p:blipFill>
          <p:spPr bwMode="auto">
            <a:xfrm>
              <a:off x="2012389" y="2741588"/>
              <a:ext cx="1700406" cy="1670214"/>
            </a:xfrm>
            <a:prstGeom prst="rect">
              <a:avLst/>
            </a:prstGeom>
            <a:noFill/>
          </p:spPr>
        </p:pic>
        <p:pic>
          <p:nvPicPr>
            <p:cNvPr id="15" name="Picture 6" descr="Université Jean Monnet"/>
            <p:cNvPicPr>
              <a:picLocks noChangeAspect="1" noChangeArrowheads="1"/>
            </p:cNvPicPr>
            <p:nvPr/>
          </p:nvPicPr>
          <p:blipFill>
            <a:blip r:embed="rId3">
              <a:biLevel thresh="25000"/>
            </a:blip>
            <a:stretch/>
          </p:blipFill>
          <p:spPr bwMode="auto">
            <a:xfrm>
              <a:off x="6811740" y="3344081"/>
              <a:ext cx="1231748" cy="627322"/>
            </a:xfrm>
            <a:prstGeom prst="rect">
              <a:avLst/>
            </a:prstGeom>
            <a:noFill/>
          </p:spPr>
        </p:pic>
        <p:pic>
          <p:nvPicPr>
            <p:cNvPr id="16" name="Image 15"/>
            <p:cNvPicPr>
              <a:picLocks noChangeAspect="1"/>
            </p:cNvPicPr>
            <p:nvPr/>
          </p:nvPicPr>
          <p:blipFill>
            <a:blip r:embed="rId4">
              <a:lum bright="70000" contrast="-70000"/>
            </a:blip>
            <a:srcRect l="33842" t="0" r="6632" b="0"/>
            <a:stretch/>
          </p:blipFill>
          <p:spPr bwMode="auto">
            <a:xfrm>
              <a:off x="5495278" y="3201615"/>
              <a:ext cx="1107778" cy="841231"/>
            </a:xfrm>
            <a:prstGeom prst="rect">
              <a:avLst/>
            </a:prstGeom>
          </p:spPr>
        </p:pic>
        <p:pic>
          <p:nvPicPr>
            <p:cNvPr id="17" name="Picture 2" descr="ENS de Lyon"/>
            <p:cNvPicPr>
              <a:picLocks noChangeAspect="1" noChangeArrowheads="1"/>
            </p:cNvPicPr>
            <p:nvPr/>
          </p:nvPicPr>
          <p:blipFill>
            <a:blip r:embed="rId5"/>
            <a:srcRect l="34559" t="0" r="0" b="0"/>
            <a:stretch/>
          </p:blipFill>
          <p:spPr bwMode="auto">
            <a:xfrm>
              <a:off x="3671658" y="3045039"/>
              <a:ext cx="1770681" cy="1134336"/>
            </a:xfrm>
            <a:prstGeom prst="rect">
              <a:avLst/>
            </a:prstGeom>
            <a:noFill/>
          </p:spPr>
        </p:pic>
      </p:grpSp>
      <p:pic>
        <p:nvPicPr>
          <p:cNvPr id="18" name="Image 17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8434673" y="6246692"/>
            <a:ext cx="1462288" cy="588451"/>
          </a:xfrm>
          <a:prstGeom prst="rect">
            <a:avLst/>
          </a:prstGeom>
        </p:spPr>
      </p:pic>
      <p:grpSp>
        <p:nvGrpSpPr>
          <p:cNvPr id="23" name="Groupe 22"/>
          <p:cNvGrpSpPr/>
          <p:nvPr userDrawn="1"/>
        </p:nvGrpSpPr>
        <p:grpSpPr bwMode="auto">
          <a:xfrm>
            <a:off x="8915320" y="-978735"/>
            <a:ext cx="1957470" cy="1957470"/>
            <a:chOff x="9042000" y="-912837"/>
            <a:chExt cx="1728000" cy="1728000"/>
          </a:xfrm>
        </p:grpSpPr>
        <p:sp>
          <p:nvSpPr>
            <p:cNvPr id="24" name="Arc 23"/>
            <p:cNvSpPr/>
            <p:nvPr/>
          </p:nvSpPr>
          <p:spPr bwMode="auto">
            <a:xfrm rot="10800000">
              <a:off x="9456000" y="-498837"/>
              <a:ext cx="900000" cy="900000"/>
            </a:xfrm>
            <a:prstGeom prst="arc">
              <a:avLst>
                <a:gd name="adj1" fmla="val 15877171"/>
                <a:gd name="adj2" fmla="val 21570250"/>
              </a:avLst>
            </a:prstGeom>
            <a:ln w="88900" cap="rnd">
              <a:solidFill>
                <a:srgbClr val="F8631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  <p:sp>
          <p:nvSpPr>
            <p:cNvPr id="25" name="Arc 24"/>
            <p:cNvSpPr/>
            <p:nvPr/>
          </p:nvSpPr>
          <p:spPr bwMode="auto">
            <a:xfrm rot="10800000">
              <a:off x="9042000" y="-912837"/>
              <a:ext cx="1728000" cy="1728000"/>
            </a:xfrm>
            <a:prstGeom prst="arc">
              <a:avLst>
                <a:gd name="adj1" fmla="val 16008137"/>
                <a:gd name="adj2" fmla="val 18409791"/>
              </a:avLst>
            </a:prstGeom>
            <a:ln w="88900" cap="rnd">
              <a:solidFill>
                <a:srgbClr val="1C3B69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  <p:sp>
          <p:nvSpPr>
            <p:cNvPr id="26" name="Arc 25"/>
            <p:cNvSpPr/>
            <p:nvPr userDrawn="1"/>
          </p:nvSpPr>
          <p:spPr bwMode="auto">
            <a:xfrm rot="10800000">
              <a:off x="9284672" y="-708089"/>
              <a:ext cx="1318504" cy="1318504"/>
            </a:xfrm>
            <a:prstGeom prst="arc">
              <a:avLst>
                <a:gd name="adj1" fmla="val 18230185"/>
                <a:gd name="adj2" fmla="val 3552"/>
              </a:avLst>
            </a:prstGeom>
            <a:ln w="88900" cap="rnd">
              <a:solidFill>
                <a:srgbClr val="FCA8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userDrawn="1">
  <p:cSld name="Disposition personnalisé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6245583"/>
            <a:ext cx="9906000" cy="612421"/>
          </a:xfrm>
          <a:prstGeom prst="rect">
            <a:avLst/>
          </a:prstGeom>
          <a:solidFill>
            <a:srgbClr val="FCA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 sz="1800"/>
          </a:p>
        </p:txBody>
      </p:sp>
      <p:grpSp>
        <p:nvGrpSpPr>
          <p:cNvPr id="9" name="Groupe 8"/>
          <p:cNvGrpSpPr/>
          <p:nvPr userDrawn="1"/>
        </p:nvGrpSpPr>
        <p:grpSpPr bwMode="auto">
          <a:xfrm>
            <a:off x="3725825" y="6245578"/>
            <a:ext cx="2171849" cy="601458"/>
            <a:chOff x="2012389" y="2741588"/>
            <a:chExt cx="6031099" cy="1670214"/>
          </a:xfrm>
        </p:grpSpPr>
        <p:pic>
          <p:nvPicPr>
            <p:cNvPr id="10" name="Picture 2" descr="Université Claude Bernard Lyon 1 | Université de Lyon"/>
            <p:cNvPicPr>
              <a:picLocks noChangeAspect="1" noChangeArrowheads="1"/>
            </p:cNvPicPr>
            <p:nvPr/>
          </p:nvPicPr>
          <p:blipFill>
            <a:blip r:embed="rId2">
              <a:biLevel thresh="25000"/>
            </a:blip>
            <a:srcRect l="32128" t="0" r="0" b="0"/>
            <a:stretch/>
          </p:blipFill>
          <p:spPr bwMode="auto">
            <a:xfrm>
              <a:off x="2012389" y="2741588"/>
              <a:ext cx="1700406" cy="1670214"/>
            </a:xfrm>
            <a:prstGeom prst="rect">
              <a:avLst/>
            </a:prstGeom>
            <a:noFill/>
          </p:spPr>
        </p:pic>
        <p:pic>
          <p:nvPicPr>
            <p:cNvPr id="11" name="Picture 6" descr="Université Jean Monnet"/>
            <p:cNvPicPr>
              <a:picLocks noChangeAspect="1" noChangeArrowheads="1"/>
            </p:cNvPicPr>
            <p:nvPr/>
          </p:nvPicPr>
          <p:blipFill>
            <a:blip r:embed="rId3">
              <a:biLevel thresh="25000"/>
            </a:blip>
            <a:stretch/>
          </p:blipFill>
          <p:spPr bwMode="auto">
            <a:xfrm>
              <a:off x="6811740" y="3344081"/>
              <a:ext cx="1231748" cy="627322"/>
            </a:xfrm>
            <a:prstGeom prst="rect">
              <a:avLst/>
            </a:prstGeom>
            <a:noFill/>
          </p:spPr>
        </p:pic>
        <p:pic>
          <p:nvPicPr>
            <p:cNvPr id="12" name="Image 11"/>
            <p:cNvPicPr>
              <a:picLocks noChangeAspect="1"/>
            </p:cNvPicPr>
            <p:nvPr/>
          </p:nvPicPr>
          <p:blipFill>
            <a:blip r:embed="rId4">
              <a:lum bright="70000" contrast="-70000"/>
            </a:blip>
            <a:srcRect l="33842" t="0" r="6632" b="0"/>
            <a:stretch/>
          </p:blipFill>
          <p:spPr bwMode="auto">
            <a:xfrm>
              <a:off x="5495278" y="3201615"/>
              <a:ext cx="1107778" cy="841231"/>
            </a:xfrm>
            <a:prstGeom prst="rect">
              <a:avLst/>
            </a:prstGeom>
          </p:spPr>
        </p:pic>
        <p:pic>
          <p:nvPicPr>
            <p:cNvPr id="13" name="Picture 2" descr="ENS de Lyon"/>
            <p:cNvPicPr>
              <a:picLocks noChangeAspect="1" noChangeArrowheads="1"/>
            </p:cNvPicPr>
            <p:nvPr/>
          </p:nvPicPr>
          <p:blipFill>
            <a:blip r:embed="rId5"/>
            <a:srcRect l="34559" t="0" r="0" b="0"/>
            <a:stretch/>
          </p:blipFill>
          <p:spPr bwMode="auto">
            <a:xfrm>
              <a:off x="3671658" y="3045039"/>
              <a:ext cx="1770681" cy="1134336"/>
            </a:xfrm>
            <a:prstGeom prst="rect">
              <a:avLst/>
            </a:prstGeom>
            <a:noFill/>
          </p:spPr>
        </p:pic>
      </p:grp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6"/>
          <a:stretch/>
        </p:blipFill>
        <p:spPr bwMode="auto">
          <a:xfrm>
            <a:off x="8434673" y="6246692"/>
            <a:ext cx="1462288" cy="588451"/>
          </a:xfrm>
          <a:prstGeom prst="rect">
            <a:avLst/>
          </a:prstGeom>
        </p:spPr>
      </p:pic>
      <p:grpSp>
        <p:nvGrpSpPr>
          <p:cNvPr id="19" name="Groupe 18"/>
          <p:cNvGrpSpPr/>
          <p:nvPr userDrawn="1"/>
        </p:nvGrpSpPr>
        <p:grpSpPr bwMode="auto">
          <a:xfrm>
            <a:off x="8915320" y="-978735"/>
            <a:ext cx="1957470" cy="1957470"/>
            <a:chOff x="9042000" y="-912837"/>
            <a:chExt cx="1728000" cy="1728000"/>
          </a:xfrm>
        </p:grpSpPr>
        <p:sp>
          <p:nvSpPr>
            <p:cNvPr id="20" name="Arc 19"/>
            <p:cNvSpPr/>
            <p:nvPr/>
          </p:nvSpPr>
          <p:spPr bwMode="auto">
            <a:xfrm rot="10800000">
              <a:off x="9456000" y="-498837"/>
              <a:ext cx="900000" cy="900000"/>
            </a:xfrm>
            <a:prstGeom prst="arc">
              <a:avLst>
                <a:gd name="adj1" fmla="val 15877171"/>
                <a:gd name="adj2" fmla="val 21570250"/>
              </a:avLst>
            </a:prstGeom>
            <a:ln w="88900" cap="rnd">
              <a:solidFill>
                <a:srgbClr val="F86311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  <p:sp>
          <p:nvSpPr>
            <p:cNvPr id="21" name="Arc 20"/>
            <p:cNvSpPr/>
            <p:nvPr/>
          </p:nvSpPr>
          <p:spPr bwMode="auto">
            <a:xfrm rot="10800000">
              <a:off x="9042000" y="-912837"/>
              <a:ext cx="1728000" cy="1728000"/>
            </a:xfrm>
            <a:prstGeom prst="arc">
              <a:avLst>
                <a:gd name="adj1" fmla="val 16008137"/>
                <a:gd name="adj2" fmla="val 18409791"/>
              </a:avLst>
            </a:prstGeom>
            <a:ln w="88900" cap="rnd">
              <a:solidFill>
                <a:srgbClr val="1C3B69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  <p:sp>
          <p:nvSpPr>
            <p:cNvPr id="22" name="Arc 21"/>
            <p:cNvSpPr/>
            <p:nvPr userDrawn="1"/>
          </p:nvSpPr>
          <p:spPr bwMode="auto">
            <a:xfrm rot="10800000">
              <a:off x="9284672" y="-708089"/>
              <a:ext cx="1318504" cy="1318504"/>
            </a:xfrm>
            <a:prstGeom prst="arc">
              <a:avLst>
                <a:gd name="adj1" fmla="val 18230185"/>
                <a:gd name="adj2" fmla="val 3552"/>
              </a:avLst>
            </a:prstGeom>
            <a:ln w="88900" cap="rnd">
              <a:solidFill>
                <a:srgbClr val="FCA800"/>
              </a:solidFill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>
                <a:latin typeface="Segoe UI"/>
                <a:cs typeface="Segoe UI"/>
              </a:endParaRPr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1" type="obj" userDrawn="1">
  <p:cSld name="2_Titre et contenu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429B4BD-3824-47FC-A52A-32ECD708FA4B}" type="datetimeFigureOut">
              <a:rPr lang="fr-FR"/>
              <a:t>17/09/2025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DDC8DFE5-3F08-4C21-B403-31C25031BE21}" type="slidenum">
              <a:rPr lang="fr-FR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auto">
          <a:xfrm>
            <a:off x="681039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Cliquez pour modifier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auto">
          <a:xfrm>
            <a:off x="681037" y="635635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764DE79-268F-4C1A-8933-263129D2AF90}" type="datetimeFigureOut">
              <a:rPr lang="en-US"/>
              <a:t>9/17/2025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auto">
          <a:xfrm>
            <a:off x="3281364" y="6356356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6996113" y="635635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F63A3B-78C7-47BE-AE5E-E10140E04643}" type="slidenum">
              <a:rPr lang="en-US"/>
              <a:t>‹N°›</a:t>
            </a:fld>
            <a:endParaRPr lang="en-US"/>
          </a:p>
        </p:txBody>
      </p:sp>
      <p:grpSp>
        <p:nvGrpSpPr>
          <p:cNvPr id="7" name="Groupe 6"/>
          <p:cNvGrpSpPr/>
          <p:nvPr userDrawn="1"/>
        </p:nvGrpSpPr>
        <p:grpSpPr bwMode="auto">
          <a:xfrm rot="5400000">
            <a:off x="-910451" y="314893"/>
            <a:ext cx="983337" cy="300283"/>
            <a:chOff x="-1716785" y="2798964"/>
            <a:chExt cx="1716785" cy="524256"/>
          </a:xfrm>
        </p:grpSpPr>
        <p:sp>
          <p:nvSpPr>
            <p:cNvPr id="8" name="Rectangle 7"/>
            <p:cNvSpPr/>
            <p:nvPr/>
          </p:nvSpPr>
          <p:spPr bwMode="auto">
            <a:xfrm>
              <a:off x="-1716785" y="2798964"/>
              <a:ext cx="524256" cy="524256"/>
            </a:xfrm>
            <a:prstGeom prst="rect">
              <a:avLst/>
            </a:prstGeom>
            <a:solidFill>
              <a:srgbClr val="1C3B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/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-1126994" y="2798964"/>
              <a:ext cx="524256" cy="524256"/>
            </a:xfrm>
            <a:prstGeom prst="rect">
              <a:avLst/>
            </a:prstGeom>
            <a:solidFill>
              <a:srgbClr val="F8631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/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-524256" y="2798964"/>
              <a:ext cx="524256" cy="524256"/>
            </a:xfrm>
            <a:prstGeom prst="rect">
              <a:avLst/>
            </a:prstGeom>
            <a:solidFill>
              <a:srgbClr val="FCA8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 sz="1800"/>
            </a:p>
          </p:txBody>
        </p:sp>
      </p:grpSp>
      <p:grpSp>
        <p:nvGrpSpPr>
          <p:cNvPr id="11" name="Groupe 10"/>
          <p:cNvGrpSpPr/>
          <p:nvPr userDrawn="1"/>
        </p:nvGrpSpPr>
        <p:grpSpPr bwMode="auto">
          <a:xfrm>
            <a:off x="-1191038" y="1230221"/>
            <a:ext cx="869578" cy="1660894"/>
            <a:chOff x="-1202250" y="1225200"/>
            <a:chExt cx="946227" cy="1807294"/>
          </a:xfrm>
        </p:grpSpPr>
        <p:sp>
          <p:nvSpPr>
            <p:cNvPr id="12" name="Rectangle 11"/>
            <p:cNvSpPr/>
            <p:nvPr/>
          </p:nvSpPr>
          <p:spPr bwMode="auto">
            <a:xfrm>
              <a:off x="-1202250" y="1225205"/>
              <a:ext cx="293511" cy="305514"/>
            </a:xfrm>
            <a:prstGeom prst="rect">
              <a:avLst/>
            </a:prstGeom>
            <a:solidFill>
              <a:srgbClr val="00879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-875891" y="1230485"/>
              <a:ext cx="292658" cy="303640"/>
            </a:xfrm>
            <a:prstGeom prst="rect">
              <a:avLst/>
            </a:prstGeom>
            <a:solidFill>
              <a:srgbClr val="0A7C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-550443" y="1225200"/>
              <a:ext cx="293899" cy="305513"/>
            </a:xfrm>
            <a:prstGeom prst="rect">
              <a:avLst/>
            </a:prstGeom>
            <a:solidFill>
              <a:srgbClr val="6674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-1202250" y="1556557"/>
              <a:ext cx="293511" cy="305514"/>
            </a:xfrm>
            <a:prstGeom prst="rect">
              <a:avLst/>
            </a:prstGeom>
            <a:solidFill>
              <a:srgbClr val="00BED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-875891" y="1561836"/>
              <a:ext cx="292658" cy="303640"/>
            </a:xfrm>
            <a:prstGeom prst="rect">
              <a:avLst/>
            </a:prstGeom>
            <a:solidFill>
              <a:srgbClr val="0FBD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-550443" y="1561226"/>
              <a:ext cx="293899" cy="305513"/>
            </a:xfrm>
            <a:prstGeom prst="rect">
              <a:avLst/>
            </a:prstGeom>
            <a:solidFill>
              <a:srgbClr val="A7BE3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-1202250" y="1971449"/>
              <a:ext cx="293511" cy="303645"/>
            </a:xfrm>
            <a:prstGeom prst="rect">
              <a:avLst/>
            </a:prstGeom>
            <a:solidFill>
              <a:srgbClr val="A62B4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-875891" y="1970305"/>
              <a:ext cx="292658" cy="303640"/>
            </a:xfrm>
            <a:prstGeom prst="rect">
              <a:avLst/>
            </a:prstGeom>
            <a:solidFill>
              <a:srgbClr val="E9474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-550443" y="1970306"/>
              <a:ext cx="293899" cy="303640"/>
            </a:xfrm>
            <a:prstGeom prst="rect">
              <a:avLst/>
            </a:prstGeom>
            <a:solidFill>
              <a:srgbClr val="C968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-1202250" y="2306336"/>
              <a:ext cx="293511" cy="300840"/>
            </a:xfrm>
            <a:prstGeom prst="rect">
              <a:avLst/>
            </a:prstGeom>
            <a:solidFill>
              <a:srgbClr val="ED145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-875891" y="2306940"/>
              <a:ext cx="292658" cy="303640"/>
            </a:xfrm>
            <a:prstGeom prst="rect">
              <a:avLst/>
            </a:prstGeom>
            <a:solidFill>
              <a:srgbClr val="F56F3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-550443" y="2306332"/>
              <a:ext cx="293899" cy="300844"/>
            </a:xfrm>
            <a:prstGeom prst="rect">
              <a:avLst/>
            </a:prstGeom>
            <a:solidFill>
              <a:srgbClr val="FBB58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-1201729" y="2731654"/>
              <a:ext cx="293511" cy="300840"/>
            </a:xfrm>
            <a:prstGeom prst="rect">
              <a:avLst/>
            </a:prstGeom>
            <a:solidFill>
              <a:srgbClr val="4F91C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-875891" y="2728854"/>
              <a:ext cx="292658" cy="303640"/>
            </a:xfrm>
            <a:prstGeom prst="rect">
              <a:avLst/>
            </a:prstGeom>
            <a:solidFill>
              <a:srgbClr val="D19B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/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-549922" y="2731650"/>
              <a:ext cx="293899" cy="300844"/>
            </a:xfrm>
            <a:prstGeom prst="rect">
              <a:avLst/>
            </a:prstGeom>
            <a:solidFill>
              <a:srgbClr val="B3A39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>
                <a:defRPr/>
              </a:pPr>
              <a:endParaRPr lang="fr-FR" sz="1050">
                <a:solidFill>
                  <a:schemeClr val="tx1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23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6" indent="-228606" algn="l" defTabSz="914423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17" indent="-228606" algn="l" defTabSz="914423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28" indent="-228606" algn="l" defTabSz="914423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40" indent="-228606" algn="l" defTabSz="914423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52" indent="-228606" algn="l" defTabSz="914423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63" indent="-228606" algn="l" defTabSz="914423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23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5" Type="http://schemas.openxmlformats.org/officeDocument/2006/relationships/image" Target="../media/image10.png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arts.univ-st-etienne.fr/anr-graduate-plus/master-research-interships/" TargetMode="Externa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arts.univ-st-etienne.fr/anr-graduate-plus/master-research-internships-stages-en-laboratoires/" TargetMode="Externa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arts.univ-st-etienne.fr/anr-graduate-plus/master-research-interships/" TargetMode="External"/><Relationship Id="rId4" Type="http://schemas.openxmlformats.org/officeDocument/2006/relationships/hyperlink" Target="https://arts.univ-st-etienne.fr/anr-graduate-plus/international-research-internship-mobility-grant/" TargetMode="Externa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hyperlink" Target="mailto:institut-arts@univ-st-etienne.fr" TargetMode="External"/><Relationship Id="rId4" Type="http://schemas.openxmlformats.org/officeDocument/2006/relationships/hyperlink" Target="https://arts.univ-st-etienne.fr/" TargetMode="External"/><Relationship Id="rId5" Type="http://schemas.openxmlformats.org/officeDocument/2006/relationships/hyperlink" Target="https://arts.univ-st-etienne.fr/fr/contact/newsletter.html" TargetMode="Externa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arts.univ-st-etienne.fr/anr-graduate-plus/master-research-interships/" TargetMode="External"/><Relationship Id="rId4" Type="http://schemas.openxmlformats.org/officeDocument/2006/relationships/hyperlink" Target="https://arts.univ-st-etienne.fr/anr-graduate-plus/master-research-internships-stages-en-laboratoires/" TargetMode="External"/><Relationship Id="rId5" Type="http://schemas.openxmlformats.org/officeDocument/2006/relationships/hyperlink" Target="https://arts.univ-st-etienne.fr/anr-graduate-plus/international-research-internship-mobility-grant/" TargetMode="Externa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bg>
      <p:bgPr shadeToTitle="0">
        <a:solidFill>
          <a:srgbClr val="1C3B69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 bwMode="auto">
          <a:xfrm>
            <a:off x="2244040" y="6312186"/>
            <a:ext cx="5417918" cy="392415"/>
            <a:chOff x="5336383" y="6257277"/>
            <a:chExt cx="6668207" cy="482971"/>
          </a:xfrm>
        </p:grpSpPr>
        <p:sp>
          <p:nvSpPr>
            <p:cNvPr id="29" name="ZoneTexte 28"/>
            <p:cNvSpPr txBox="1"/>
            <p:nvPr/>
          </p:nvSpPr>
          <p:spPr bwMode="auto">
            <a:xfrm>
              <a:off x="5336383" y="6257277"/>
              <a:ext cx="5198250" cy="4829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>
                <a:defRPr/>
              </a:pPr>
              <a:r>
                <a:rPr lang="fr-FR" sz="1000" i="1">
                  <a:solidFill>
                    <a:schemeClr val="bg1"/>
                  </a:solidFill>
                </a:rPr>
                <a:t>Ce travail a bénéficié d’une aide de l’Etat gérée par l’Agence Nationale de la Recherche au titre de France 2030 portant la référence « ANR-21-SFRI-0001 ».</a:t>
              </a:r>
              <a:endParaRPr lang="fr-FR" sz="1450">
                <a:solidFill>
                  <a:schemeClr val="bg1"/>
                </a:solidFill>
              </a:endParaRPr>
            </a:p>
          </p:txBody>
        </p:sp>
        <p:pic>
          <p:nvPicPr>
            <p:cNvPr id="18" name="Image 17"/>
            <p:cNvPicPr>
              <a:picLocks noChangeAspect="1"/>
            </p:cNvPicPr>
            <p:nvPr/>
          </p:nvPicPr>
          <p:blipFill>
            <a:blip r:embed="rId3"/>
            <a:stretch/>
          </p:blipFill>
          <p:spPr bwMode="auto">
            <a:xfrm>
              <a:off x="11544300" y="6262253"/>
              <a:ext cx="460290" cy="451714"/>
            </a:xfrm>
            <a:prstGeom prst="rect">
              <a:avLst/>
            </a:prstGeom>
          </p:spPr>
        </p:pic>
        <p:sp>
          <p:nvSpPr>
            <p:cNvPr id="49" name="Freeform 20"/>
            <p:cNvSpPr/>
            <p:nvPr/>
          </p:nvSpPr>
          <p:spPr bwMode="auto">
            <a:xfrm>
              <a:off x="10634296" y="6300353"/>
              <a:ext cx="810340" cy="394781"/>
            </a:xfrm>
            <a:custGeom>
              <a:avLst/>
              <a:gdLst/>
              <a:ahLst/>
              <a:cxnLst/>
              <a:rect l="l" t="t" r="r" b="b"/>
              <a:pathLst>
                <a:path w="1620679" h="789562" fill="norm" stroke="1" extrusionOk="0">
                  <a:moveTo>
                    <a:pt x="0" y="0"/>
                  </a:moveTo>
                  <a:lnTo>
                    <a:pt x="1620679" y="0"/>
                  </a:lnTo>
                  <a:lnTo>
                    <a:pt x="1620679" y="789561"/>
                  </a:lnTo>
                  <a:lnTo>
                    <a:pt x="0" y="7895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/>
            </a:blipFill>
          </p:spPr>
          <p:txBody>
            <a:bodyPr/>
            <a:lstStyle/>
            <a:p>
              <a:pPr>
                <a:defRPr/>
              </a:pPr>
              <a:endParaRPr lang="fr-FR" sz="1450"/>
            </a:p>
          </p:txBody>
        </p:sp>
      </p:grpSp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/>
        </p:blipFill>
        <p:spPr bwMode="auto">
          <a:xfrm>
            <a:off x="2570339" y="628440"/>
            <a:ext cx="4276105" cy="1614800"/>
          </a:xfrm>
          <a:prstGeom prst="rect">
            <a:avLst/>
          </a:prstGeom>
        </p:spPr>
      </p:pic>
      <p:sp>
        <p:nvSpPr>
          <p:cNvPr id="3" name="ZoneTexte 2"/>
          <p:cNvSpPr txBox="1"/>
          <p:nvPr/>
        </p:nvSpPr>
        <p:spPr bwMode="auto">
          <a:xfrm flipH="0" flipV="0">
            <a:off x="883598" y="3609473"/>
            <a:ext cx="7669740" cy="15548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sz="2400" b="1" i="0" u="none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Stages de recherche en France et à </a:t>
            </a:r>
            <a:r>
              <a:rPr lang="fr-FR" sz="2400" b="1" i="0" u="none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l’international</a:t>
            </a:r>
            <a:r>
              <a:rPr lang="fr-FR" sz="2400" b="1" i="0" u="none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 </a:t>
            </a:r>
            <a:endParaRPr/>
          </a:p>
          <a:p>
            <a:pPr algn="ctr">
              <a:defRPr/>
            </a:pPr>
            <a:r>
              <a:rPr lang="fr-FR" sz="2400" b="1">
                <a:solidFill>
                  <a:schemeClr val="bg1"/>
                </a:solidFill>
                <a:latin typeface="Calibri"/>
                <a:cs typeface="Calibri"/>
              </a:rPr>
              <a:t>PRESENTATION</a:t>
            </a:r>
            <a:endParaRPr sz="2400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fr-FR" sz="2400" b="1">
                <a:solidFill>
                  <a:schemeClr val="bg1"/>
                </a:solidFill>
              </a:rPr>
              <a:t>G+ ARTS</a:t>
            </a:r>
            <a:endParaRPr lang="fr-FR" sz="2400" b="1">
              <a:solidFill>
                <a:schemeClr val="bg1"/>
              </a:solidFill>
            </a:endParaRPr>
          </a:p>
          <a:p>
            <a:pPr algn="ctr">
              <a:defRPr/>
            </a:pPr>
            <a:r>
              <a:rPr lang="fr-FR" sz="2400">
                <a:solidFill>
                  <a:schemeClr val="bg1"/>
                </a:solidFill>
              </a:rPr>
              <a:t> octobre 2025</a:t>
            </a:r>
            <a:endParaRPr sz="240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16773389" name="ZoneTexte 1"/>
          <p:cNvSpPr txBox="1"/>
          <p:nvPr/>
        </p:nvSpPr>
        <p:spPr bwMode="auto">
          <a:xfrm>
            <a:off x="711594" y="1219864"/>
            <a:ext cx="8496958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48914415" name="ZoneTexte 2"/>
          <p:cNvSpPr txBox="1"/>
          <p:nvPr/>
        </p:nvSpPr>
        <p:spPr bwMode="auto">
          <a:xfrm>
            <a:off x="862423" y="459206"/>
            <a:ext cx="78386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000" b="1" i="1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Master Research Internship en institutions culturelles </a:t>
            </a: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| </a:t>
            </a:r>
            <a:endParaRPr/>
          </a:p>
          <a:p>
            <a:pPr algn="ctr">
              <a:defRPr/>
            </a:pP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Modalités et sujets</a:t>
            </a:r>
            <a:endParaRPr sz="2000" i="0">
              <a:latin typeface="Calibri"/>
              <a:cs typeface="Calibri"/>
            </a:endParaRPr>
          </a:p>
        </p:txBody>
      </p:sp>
      <p:sp>
        <p:nvSpPr>
          <p:cNvPr id="2083306147" name="ZoneTexte 8"/>
          <p:cNvSpPr txBox="1"/>
          <p:nvPr/>
        </p:nvSpPr>
        <p:spPr bwMode="auto">
          <a:xfrm>
            <a:off x="711594" y="1063620"/>
            <a:ext cx="8939754" cy="5454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999"/>
              </a:lnSpc>
              <a:defRPr/>
            </a:pPr>
            <a:endParaRPr lang="fr-FR" sz="1800" b="1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Durée : 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 mois</a:t>
            </a:r>
            <a:r>
              <a:rPr lang="fr-FR" b="0">
                <a:solidFill>
                  <a:srgbClr val="000000"/>
                </a:solidFill>
                <a:ea typeface="Calibri"/>
                <a:cs typeface="Calibri"/>
              </a:rPr>
              <a:t> à 6 mois au sein d’institutions culturelles e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n France [sous réserve de validation par la CFVU]. 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fr-FR" u="sng">
                <a:solidFill>
                  <a:srgbClr val="000000"/>
                </a:solidFill>
                <a:ea typeface="Calibri"/>
                <a:cs typeface="Calibri"/>
                <a:hlinkClick r:id="rId3" tooltip="https://arts.univ-st-etienne.fr/anr-graduate-plus/master-research-interships/"/>
              </a:rPr>
              <a:t>https://arts.univ-st-etienne.fr/anr-graduate-plus/master-research-interships/</a:t>
            </a:r>
            <a:endParaRPr lang="fr-FR" sz="1800" b="1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 possibilités pour les sujets :</a:t>
            </a:r>
            <a:endParaRPr lang="fr-FR" sz="18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3879" indent="-283879">
              <a:lnSpc>
                <a:spcPct val="114999"/>
              </a:lnSpc>
              <a:buFont typeface="Arial"/>
              <a:buChar char="–"/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Des propositions émanant des étudiant.es</a:t>
            </a:r>
            <a:endParaRPr/>
          </a:p>
          <a:p>
            <a:pPr marL="283878" marR="0" lvl="1" indent="-283878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définir un sujet de stage de recherche </a:t>
            </a:r>
            <a:endParaRPr lang="fr-FR" sz="1800" b="0" i="0" u="none" strike="noStrike" cap="none" spc="0">
              <a:solidFill>
                <a:srgbClr val="000000"/>
              </a:solidFill>
              <a:latin typeface="Calibri"/>
              <a:cs typeface="Calibri"/>
            </a:endParaRPr>
          </a:p>
          <a:p>
            <a:pPr marL="283878" marR="0" lvl="1" indent="-283878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identifier une structure d’accueil</a:t>
            </a:r>
            <a:endParaRPr lang="fr-FR" sz="1800" b="0" i="0" u="none" strike="noStrike" cap="none" spc="0">
              <a:solidFill>
                <a:srgbClr val="000000"/>
              </a:solidFill>
              <a:latin typeface="Calibri"/>
              <a:cs typeface="Calibri"/>
            </a:endParaRPr>
          </a:p>
          <a:p>
            <a:pPr marL="283878" marR="0" lvl="1" indent="-283878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valider le stage avec le responsable pédagogique</a:t>
            </a:r>
            <a:endParaRPr lang="fr-FR"/>
          </a:p>
          <a:p>
            <a:pPr>
              <a:lnSpc>
                <a:spcPct val="114999"/>
              </a:lnSpc>
              <a:defRPr/>
            </a:pPr>
            <a:endParaRPr lang="fr-FR"/>
          </a:p>
          <a:p>
            <a:pPr marL="283879" indent="-28387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Des propositions 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émanant d’institutions culturelles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du territoire</a:t>
            </a:r>
            <a:endParaRPr lang="fr-FR" sz="18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3878" marR="0" indent="-283878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har char="•"/>
              <a:defRPr/>
            </a:pP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l’Institut ARTS collecte des sujets et des thématiques auprès des institutions culturelles membres ou partenaires de l’Institut</a:t>
            </a:r>
            <a:endParaRPr lang="fr-FR" sz="1800" b="0" i="0" u="none" strike="noStrike" cap="none" spc="0">
              <a:solidFill>
                <a:srgbClr val="000000"/>
              </a:solidFill>
              <a:latin typeface="Calibri"/>
              <a:cs typeface="Calibri"/>
            </a:endParaRPr>
          </a:p>
          <a:p>
            <a:pPr marL="283878" marR="0" indent="-283878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har char="•"/>
              <a:defRPr/>
            </a:pP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les sujets sont transmis aux étudiant.es et aux responsables de mentions </a:t>
            </a:r>
            <a:endParaRPr lang="fr-FR" sz="1800" b="0" i="0" u="none" strike="noStrike" cap="none" spc="0">
              <a:solidFill>
                <a:srgbClr val="000000"/>
              </a:solidFill>
              <a:latin typeface="Calibri"/>
              <a:cs typeface="Calibri"/>
            </a:endParaRPr>
          </a:p>
          <a:p>
            <a:pPr marL="283878" marR="0" lvl="1" indent="-283878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Char char="•"/>
              <a:defRPr/>
            </a:pP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l’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étudiant.e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valide sa candidature avec la structure d’accueil et avec le responsable pédagogique</a:t>
            </a:r>
            <a:endParaRPr/>
          </a:p>
          <a:p>
            <a:pPr marL="0" marR="0" lvl="1" indent="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defRPr/>
            </a:pPr>
            <a:endParaRPr sz="1800" b="1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3727455" name="ZoneTexte 1"/>
          <p:cNvSpPr txBox="1"/>
          <p:nvPr/>
        </p:nvSpPr>
        <p:spPr bwMode="auto">
          <a:xfrm>
            <a:off x="711594" y="1219864"/>
            <a:ext cx="8496958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892717595" name="ZoneTexte 2"/>
          <p:cNvSpPr txBox="1"/>
          <p:nvPr/>
        </p:nvSpPr>
        <p:spPr bwMode="auto">
          <a:xfrm>
            <a:off x="711594" y="440352"/>
            <a:ext cx="7831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000" b="1" i="1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Master Research Internship</a:t>
            </a: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 en laboratoires| </a:t>
            </a:r>
            <a:endParaRPr/>
          </a:p>
          <a:p>
            <a:pPr algn="ctr">
              <a:defRPr/>
            </a:pP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modalités et sujets</a:t>
            </a:r>
            <a:endParaRPr sz="2000" i="0" u="none">
              <a:latin typeface="Calibri"/>
              <a:cs typeface="Calibri"/>
            </a:endParaRPr>
          </a:p>
        </p:txBody>
      </p:sp>
      <p:sp>
        <p:nvSpPr>
          <p:cNvPr id="604885854" name="ZoneTexte 8"/>
          <p:cNvSpPr txBox="1"/>
          <p:nvPr/>
        </p:nvSpPr>
        <p:spPr bwMode="auto">
          <a:xfrm>
            <a:off x="786348" y="1585980"/>
            <a:ext cx="8353817" cy="2642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Durée : </a:t>
            </a:r>
            <a:r>
              <a:rPr lang="fr-FR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2 mois  à 6 mois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  </a:t>
            </a:r>
            <a:endParaRPr sz="1800" b="0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Lieu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: 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les laboratoires de l’UJM</a:t>
            </a:r>
            <a:endParaRPr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14999"/>
              </a:lnSpc>
              <a:defRPr/>
            </a:pPr>
            <a:r>
              <a:rPr lang="fr-FR" u="sng">
                <a:hlinkClick r:id="rId3" tooltip="https://arts.univ-st-etienne.fr/anr-graduate-plus/master-research-internships-stages-en-laboratoires/"/>
              </a:rPr>
              <a:t>https://arts.univ-st-etienne.fr/anr-graduate-plus/master-research-internships-stages-en-laboratoires/</a:t>
            </a:r>
            <a:r>
              <a:rPr lang="fr-FR"/>
              <a:t> </a:t>
            </a:r>
            <a:endParaRPr/>
          </a:p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>
              <a:solidFill/>
              <a:latin typeface="Calibri"/>
              <a:cs typeface="Calibri"/>
            </a:endParaRPr>
          </a:p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solidFill/>
                <a:latin typeface="Calibri"/>
                <a:cs typeface="Calibri"/>
              </a:rPr>
              <a:t>S</a:t>
            </a:r>
            <a:r>
              <a:rPr lang="fr-FR" sz="1800" b="1" i="0" u="none" strike="noStrike" cap="none" spc="0">
                <a:solidFill/>
                <a:latin typeface="Calibri"/>
                <a:cs typeface="Calibri"/>
              </a:rPr>
              <a:t>ujet du stage </a:t>
            </a:r>
            <a:endParaRPr/>
          </a:p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/>
              <a:t>Le sujet de recherche est défini par </a:t>
            </a:r>
            <a:r>
              <a:rPr lang="fr-FR"/>
              <a:t>un.e</a:t>
            </a:r>
            <a:r>
              <a:rPr lang="fr-FR"/>
              <a:t> </a:t>
            </a:r>
            <a:r>
              <a:rPr lang="fr-FR"/>
              <a:t>enseignant.e-chercheur.e</a:t>
            </a:r>
            <a:r>
              <a:rPr lang="fr-FR"/>
              <a:t> qui précise le travail de recherche et la période souhaitée ; la proposition de stage émane du laboratoire et est publiée sur le site de la </a:t>
            </a:r>
            <a:r>
              <a:rPr lang="fr-FR"/>
              <a:t>Graduate</a:t>
            </a:r>
            <a:r>
              <a:rPr lang="fr-FR"/>
              <a:t>+ ARTS</a:t>
            </a:r>
            <a:endParaRPr sz="1800" b="1" i="0" u="none" strike="noStrike" cap="none" spc="0">
              <a:solidFill/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3727455" name="ZoneTexte 1"/>
          <p:cNvSpPr txBox="1"/>
          <p:nvPr/>
        </p:nvSpPr>
        <p:spPr bwMode="auto">
          <a:xfrm>
            <a:off x="711594" y="1219864"/>
            <a:ext cx="8496958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892717595" name="ZoneTexte 2"/>
          <p:cNvSpPr txBox="1"/>
          <p:nvPr/>
        </p:nvSpPr>
        <p:spPr bwMode="auto">
          <a:xfrm>
            <a:off x="711594" y="440352"/>
            <a:ext cx="7831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fr-FR" sz="2000" b="1" i="1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Master Research Internship</a:t>
            </a: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 en laboratoires| </a:t>
            </a:r>
            <a:endParaRPr/>
          </a:p>
          <a:p>
            <a:pPr algn="ctr">
              <a:defRPr/>
            </a:pPr>
            <a:r>
              <a:rPr lang="fr-FR" sz="2000" b="1">
                <a:solidFill>
                  <a:srgbClr val="F86311"/>
                </a:solidFill>
                <a:latin typeface="Calibri"/>
                <a:cs typeface="Calibri"/>
              </a:rPr>
              <a:t>Candidatures et calendrier</a:t>
            </a:r>
            <a:endParaRPr sz="2000" i="0" u="none">
              <a:latin typeface="Calibri"/>
              <a:cs typeface="Calibri"/>
            </a:endParaRPr>
          </a:p>
        </p:txBody>
      </p:sp>
      <p:sp>
        <p:nvSpPr>
          <p:cNvPr id="604885854" name="ZoneTexte 8"/>
          <p:cNvSpPr txBox="1"/>
          <p:nvPr/>
        </p:nvSpPr>
        <p:spPr bwMode="auto">
          <a:xfrm>
            <a:off x="822960" y="1148238"/>
            <a:ext cx="8275104" cy="5029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Dossier de candidature </a:t>
            </a:r>
            <a:endParaRPr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solidFill>
                  <a:srgbClr val="000000"/>
                </a:solidFill>
                <a:latin typeface="Calibri"/>
                <a:cs typeface="Calibri"/>
              </a:rPr>
              <a:t>	Pour les stages en institutions:</a:t>
            </a:r>
            <a:endParaRPr/>
          </a:p>
          <a:p>
            <a:pPr>
              <a:defRPr/>
            </a:pPr>
            <a:r>
              <a:rPr lang="fr-FR"/>
              <a:t>CV</a:t>
            </a:r>
            <a:endParaRPr/>
          </a:p>
          <a:p>
            <a:pPr>
              <a:defRPr/>
            </a:pPr>
            <a:r>
              <a:rPr lang="fr-FR"/>
              <a:t>Lettre de motivation précisant le sujet de mémoire de recherche envisagé</a:t>
            </a:r>
            <a:endParaRPr/>
          </a:p>
          <a:p>
            <a:pPr>
              <a:defRPr/>
            </a:pPr>
            <a:r>
              <a:rPr lang="fr-FR"/>
              <a:t>Lettre de recommandation du.de la responsable de mémoire</a:t>
            </a:r>
            <a:endParaRPr/>
          </a:p>
          <a:p>
            <a:pPr>
              <a:defRPr/>
            </a:pPr>
            <a:r>
              <a:rPr lang="fr-FR"/>
              <a:t>Lettre d’acceptation de l’institution culturelle d’accueil</a:t>
            </a:r>
            <a:endParaRPr/>
          </a:p>
          <a:p>
            <a:pPr>
              <a:defRPr/>
            </a:pPr>
            <a:endParaRPr lang="fr-FR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>
                <a:solidFill>
                  <a:srgbClr val="000000"/>
                </a:solidFill>
                <a:latin typeface="Calibri"/>
                <a:cs typeface="Calibri"/>
              </a:rPr>
              <a:t>	</a:t>
            </a:r>
            <a:r>
              <a:rPr lang="fr-FR" b="1">
                <a:solidFill>
                  <a:srgbClr val="000000"/>
                </a:solidFill>
                <a:latin typeface="Calibri"/>
                <a:cs typeface="Calibri"/>
              </a:rPr>
              <a:t>Pour les stages en laboratoire: </a:t>
            </a:r>
            <a:endParaRPr/>
          </a:p>
          <a:p>
            <a:pPr>
              <a:defRPr/>
            </a:pPr>
            <a:r>
              <a:rPr lang="fr-FR"/>
              <a:t>CV</a:t>
            </a:r>
            <a:endParaRPr/>
          </a:p>
          <a:p>
            <a:pPr>
              <a:defRPr/>
            </a:pPr>
            <a:r>
              <a:rPr lang="fr-FR"/>
              <a:t>Lettre de motivation précisant le sujet de mémoire de recherche envisagé</a:t>
            </a:r>
            <a:endParaRPr/>
          </a:p>
          <a:p>
            <a:pPr>
              <a:defRPr/>
            </a:pPr>
            <a:r>
              <a:rPr lang="fr-FR"/>
              <a:t>Lettre de soutien du/de la </a:t>
            </a:r>
            <a:r>
              <a:rPr lang="fr-FR"/>
              <a:t>tuteur.ice</a:t>
            </a:r>
            <a:endParaRPr lang="fr-FR"/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>
              <a:solidFill>
                <a:srgbClr val="000000"/>
              </a:solidFill>
              <a:latin typeface="Calibri"/>
              <a:cs typeface="Calibri"/>
            </a:endParaRPr>
          </a:p>
          <a:p>
            <a:pPr>
              <a:defRPr/>
            </a:pPr>
            <a:r>
              <a:rPr lang="fr-FR" b="1"/>
              <a:t>Calendrier 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[sous réserve de validation par la CFVU]</a:t>
            </a:r>
            <a:endParaRPr/>
          </a:p>
          <a:p>
            <a:pPr>
              <a:defRPr/>
            </a:pPr>
            <a:r>
              <a:rPr lang="fr-FR"/>
              <a:t>La campagne est ouverte 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+mn-lt"/>
                <a:ea typeface="Calibri"/>
                <a:cs typeface="Calibri"/>
              </a:rPr>
              <a:t> </a:t>
            </a:r>
            <a:r>
              <a:rPr lang="fr-FR"/>
              <a:t>: </a:t>
            </a:r>
            <a:endParaRPr/>
          </a:p>
          <a:p>
            <a:pPr lvl="0">
              <a:defRPr/>
            </a:pPr>
            <a:r>
              <a:rPr lang="fr-FR"/>
              <a:t>	au 1</a:t>
            </a:r>
            <a:r>
              <a:rPr lang="fr-FR" baseline="30000"/>
              <a:t>er</a:t>
            </a:r>
            <a:r>
              <a:rPr lang="fr-FR"/>
              <a:t> semestre de l'année universitaire pour le 1</a:t>
            </a:r>
            <a:r>
              <a:rPr lang="fr-FR" baseline="30000"/>
              <a:t>er</a:t>
            </a:r>
            <a:r>
              <a:rPr lang="fr-FR"/>
              <a:t> semestre et le 2</a:t>
            </a:r>
            <a:r>
              <a:rPr lang="fr-FR" baseline="30000"/>
              <a:t>ème</a:t>
            </a:r>
            <a:r>
              <a:rPr lang="fr-FR"/>
              <a:t> semestre de la même année </a:t>
            </a:r>
            <a:endParaRPr/>
          </a:p>
          <a:p>
            <a:pPr lvl="0">
              <a:defRPr/>
            </a:pPr>
            <a:r>
              <a:rPr lang="fr-FR"/>
              <a:t>	au 2</a:t>
            </a:r>
            <a:r>
              <a:rPr lang="fr-FR" baseline="30000"/>
              <a:t>ème</a:t>
            </a:r>
            <a:r>
              <a:rPr lang="fr-FR"/>
              <a:t> semestre pour le 2</a:t>
            </a:r>
            <a:r>
              <a:rPr lang="fr-FR" baseline="30000"/>
              <a:t>ème</a:t>
            </a:r>
            <a:r>
              <a:rPr lang="fr-FR"/>
              <a:t> semestre de l'année en cours et le 1</a:t>
            </a:r>
            <a:r>
              <a:rPr lang="fr-FR" baseline="30000"/>
              <a:t>er</a:t>
            </a:r>
            <a:r>
              <a:rPr lang="fr-FR"/>
              <a:t> semestre de l'année suivante</a:t>
            </a:r>
            <a:endParaRPr lang="fr-FR" b="1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85969812" name="ZoneTexte 1"/>
          <p:cNvSpPr txBox="1"/>
          <p:nvPr/>
        </p:nvSpPr>
        <p:spPr bwMode="auto">
          <a:xfrm>
            <a:off x="711594" y="1219863"/>
            <a:ext cx="8496957" cy="366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575308684" name="ZoneTexte 2"/>
          <p:cNvSpPr txBox="1"/>
          <p:nvPr/>
        </p:nvSpPr>
        <p:spPr bwMode="auto">
          <a:xfrm>
            <a:off x="711590" y="440348"/>
            <a:ext cx="872038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 b="1" i="1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International research internship mobility grant</a:t>
            </a: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 | Présentation</a:t>
            </a:r>
            <a:endParaRPr sz="2000" i="0">
              <a:solidFill>
                <a:srgbClr val="F86311"/>
              </a:solidFill>
              <a:latin typeface="Calibri"/>
              <a:cs typeface="Calibri"/>
            </a:endParaRPr>
          </a:p>
          <a:p>
            <a:pPr>
              <a:defRPr/>
            </a:pPr>
            <a:r>
              <a:rPr i="0">
                <a:solidFill>
                  <a:srgbClr val="1C3B69"/>
                </a:solidFill>
              </a:rPr>
              <a:t> </a:t>
            </a:r>
            <a:endParaRPr/>
          </a:p>
        </p:txBody>
      </p:sp>
      <p:sp>
        <p:nvSpPr>
          <p:cNvPr id="615452067" name="ZoneTexte 8"/>
          <p:cNvSpPr txBox="1"/>
          <p:nvPr/>
        </p:nvSpPr>
        <p:spPr bwMode="auto">
          <a:xfrm>
            <a:off x="652500" y="1172228"/>
            <a:ext cx="8994528" cy="5454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999"/>
              </a:lnSpc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Objectif</a:t>
            </a:r>
            <a:endParaRPr lang="fr-FR"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Soutien à la 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mobilité sortante internationale 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et encouragement à la réalisation de 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stages de recherche 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à l’étranger</a:t>
            </a:r>
            <a:endParaRPr lang="fr-FR"/>
          </a:p>
          <a:p>
            <a:pPr>
              <a:lnSpc>
                <a:spcPct val="114999"/>
              </a:lnSpc>
              <a:defRPr/>
            </a:pPr>
            <a:endParaRPr lang="fr-FR"/>
          </a:p>
          <a:p>
            <a:pPr>
              <a:lnSpc>
                <a:spcPct val="114999"/>
              </a:lnSpc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Montant : 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1000 euros par mois, pour une période de 1 à 4 mois ; 8 mois de bourses à distribuer par an</a:t>
            </a:r>
            <a:endParaRPr/>
          </a:p>
          <a:p>
            <a:pPr>
              <a:lnSpc>
                <a:spcPct val="114999"/>
              </a:lnSpc>
              <a:defRPr/>
            </a:pPr>
            <a:endParaRPr lang="fr-FR"/>
          </a:p>
          <a:p>
            <a:pPr>
              <a:lnSpc>
                <a:spcPct val="114999"/>
              </a:lnSpc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Critères d’éligibilité </a:t>
            </a:r>
            <a:endParaRPr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Être régulièrement 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inscrit.e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à l’UJM dans le périmètre d’éligibilité du dispositif 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Graduate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+</a:t>
            </a:r>
            <a:endParaRPr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Avoir un dossier de candidature complet et présenter un avis du responsable de la formation</a:t>
            </a:r>
            <a:endParaRPr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Bénéficier de l’accord du lieu de stage</a:t>
            </a:r>
            <a:endParaRPr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Toute destination internationale est éligible, dans le respect des recommandations de France Diplomatie</a:t>
            </a:r>
            <a:endParaRPr lang="fr-FR"/>
          </a:p>
          <a:p>
            <a:pPr marL="683928" marR="0" indent="-283878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fr-FR" sz="18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endParaRPr lang="fr-FR" sz="1800"/>
          </a:p>
          <a:p>
            <a:pPr>
              <a:lnSpc>
                <a:spcPct val="114999"/>
              </a:lnSpc>
              <a:defRPr/>
            </a:pP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24854899" name="ZoneTexte 2"/>
          <p:cNvSpPr txBox="1"/>
          <p:nvPr/>
        </p:nvSpPr>
        <p:spPr bwMode="auto">
          <a:xfrm>
            <a:off x="711590" y="440348"/>
            <a:ext cx="87283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 b="1" i="1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International research internship mobility grant </a:t>
            </a: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| Organisation</a:t>
            </a:r>
            <a:endParaRPr sz="2000" i="0">
              <a:latin typeface="Calibri"/>
              <a:cs typeface="Calibri"/>
            </a:endParaRPr>
          </a:p>
          <a:p>
            <a:pPr>
              <a:defRPr/>
            </a:pPr>
            <a:r>
              <a:rPr>
                <a:latin typeface="Calibri"/>
                <a:ea typeface="Calibri"/>
                <a:cs typeface="Calibri"/>
              </a:rPr>
              <a:t> </a:t>
            </a:r>
            <a:endParaRPr>
              <a:latin typeface="Calibri"/>
              <a:cs typeface="Calibri"/>
            </a:endParaRPr>
          </a:p>
        </p:txBody>
      </p:sp>
      <p:sp>
        <p:nvSpPr>
          <p:cNvPr id="441736047" name="ZoneTexte 8"/>
          <p:cNvSpPr txBox="1"/>
          <p:nvPr/>
        </p:nvSpPr>
        <p:spPr bwMode="auto">
          <a:xfrm>
            <a:off x="711591" y="1172228"/>
            <a:ext cx="8292597" cy="4192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999"/>
              </a:lnSpc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Modalités d’accompagnement</a:t>
            </a:r>
            <a:endParaRPr lang="fr-FR"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L’accompagnement de l’étudiant.e est assuré par le.a 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responsable de la formation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, l’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Institut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ARTS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et le cas échéant par la 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Direction des relations internationales de l’UJM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. </a:t>
            </a:r>
            <a:endParaRPr lang="fr-FR"/>
          </a:p>
          <a:p>
            <a:pPr>
              <a:lnSpc>
                <a:spcPct val="114999"/>
              </a:lnSpc>
              <a:defRPr/>
            </a:pPr>
            <a:endParaRPr lang="fr-FR"/>
          </a:p>
          <a:p>
            <a:pPr>
              <a:lnSpc>
                <a:spcPct val="114999"/>
              </a:lnSpc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Modalités de versement de la bourse</a:t>
            </a:r>
            <a:endParaRPr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Un contrat de mobilité est établi avec l’étudiant.e bénéficiaire.</a:t>
            </a:r>
            <a:endParaRPr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Les versements sont réalisés en deux fois :</a:t>
            </a:r>
            <a:endParaRPr/>
          </a:p>
          <a:p>
            <a:pPr marL="683929" marR="0" lvl="1" indent="-283879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Un premier virement à hauteur de 75% après l’arrivée effective de l’étudiant.e au sein de l’établissement d’accueil, sur présentation d’un RIB et d’un contrat de mobilité signé ;</a:t>
            </a:r>
            <a:endParaRPr/>
          </a:p>
          <a:p>
            <a:pPr marL="683929" lvl="1" indent="-283879">
              <a:lnSpc>
                <a:spcPct val="114999"/>
              </a:lnSpc>
              <a:buFont typeface="Arial"/>
              <a:buChar char="–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Un deuxième virement de 25% à la fin du stage, sous conditions : assiduité au stage et présentation d’un rapport de stage.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55316567" name="ZoneTexte 1"/>
          <p:cNvSpPr txBox="1"/>
          <p:nvPr/>
        </p:nvSpPr>
        <p:spPr bwMode="auto">
          <a:xfrm>
            <a:off x="711594" y="1219864"/>
            <a:ext cx="8496958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214270925" name="ZoneTexte 2"/>
          <p:cNvSpPr txBox="1"/>
          <p:nvPr/>
        </p:nvSpPr>
        <p:spPr bwMode="auto">
          <a:xfrm>
            <a:off x="711594" y="440352"/>
            <a:ext cx="78426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Candidature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65719253" name="ZoneTexte 8"/>
          <p:cNvSpPr txBox="1"/>
          <p:nvPr/>
        </p:nvSpPr>
        <p:spPr bwMode="auto">
          <a:xfrm>
            <a:off x="711588" y="1154900"/>
            <a:ext cx="8896569" cy="4851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Modalités de candidature </a:t>
            </a:r>
            <a:r>
              <a:rPr lang="fr-FR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à retrouver</a:t>
            </a: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sur les pages de l’Institut ARTS/</a:t>
            </a: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Graduate</a:t>
            </a: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+ ARTS :</a:t>
            </a:r>
            <a:endParaRPr sz="1800" b="1" i="0" u="none" strike="noStrike" cap="none" spc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sng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  <a:hlinkClick r:id="rId3" tooltip="https://arts.univ-st-etienne.fr/anr-graduate-plus/master-research-interships/"/>
              </a:rPr>
              <a:t>https://arts.univ-st-etienne.fr/anr-graduate-plus/master-research-interships/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lang="fr-FR" sz="18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sng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  <a:hlinkClick r:id="rId4" tooltip="https://arts.univ-st-etienne.fr/anr-graduate-plus/international-research-internship-mobility-grant/"/>
              </a:rPr>
              <a:t>https://arts.univ-st-etienne.fr/anr-graduate-plus/international-research-internship-mobility-grant/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8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indent="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sz="1800" b="0" i="1" u="none" strike="noStrike" cap="none" spc="0">
              <a:solidFill>
                <a:srgbClr val="000000"/>
              </a:solidFill>
              <a:latin typeface="Calibri"/>
              <a:cs typeface="Calibri"/>
            </a:endParaRPr>
          </a:p>
          <a:p>
            <a:pPr marL="0" marR="0" indent="0"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Calendrier 2025 </a:t>
            </a:r>
            <a:endParaRPr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Les dates de la prochaine campagne 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de candidatures sur la plateforme 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adullact</a:t>
            </a:r>
            <a:r>
              <a:rPr lang="fr-FR">
                <a:solidFill>
                  <a:srgbClr val="000000"/>
                </a:solidFill>
                <a:cs typeface="Calibri"/>
              </a:rPr>
              <a:t> 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seront communiquées prochainement </a:t>
            </a:r>
            <a:r>
              <a:rPr lang="fr-FR" sz="1800" b="0" i="1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via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fr-FR" sz="1800" b="0" i="1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moodle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cs typeface="Calibri"/>
              </a:rPr>
              <a:t>(</a:t>
            </a:r>
            <a:r>
              <a:rPr lang="fr-FR" sz="1800" b="0" i="1" u="none" strike="noStrike" cap="none" spc="0">
                <a:solidFill>
                  <a:srgbClr val="000000"/>
                </a:solidFill>
                <a:latin typeface="Calibri"/>
                <a:cs typeface="Calibri"/>
              </a:rPr>
              <a:t>lien à venir).</a:t>
            </a:r>
            <a:endParaRPr/>
          </a:p>
          <a:p>
            <a:pPr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sz="18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algn="l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Processus de sélection </a:t>
            </a:r>
            <a:endParaRPr lang="fr-FR" sz="18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Les dossiers seront sélectionnés et classés par la</a:t>
            </a: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commission 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d’examen des dossiers, composée des responsables des masters du périmètre de la G+ et la direction de la 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Graduate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+ ARTS.</a:t>
            </a:r>
            <a:endParaRPr sz="1800" b="0" i="0" u="none" strike="noStrike" cap="none" spc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3878" indent="-283878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La commission veille à prendre en compte les </a:t>
            </a: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conditions de vulnérabilité 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(handicap, critères sociaux, première génération à l’université, etc.).</a:t>
            </a:r>
            <a:endParaRPr sz="1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62413707" name="ZoneTexte 2"/>
          <p:cNvSpPr txBox="1"/>
          <p:nvPr/>
        </p:nvSpPr>
        <p:spPr bwMode="auto">
          <a:xfrm>
            <a:off x="711594" y="440352"/>
            <a:ext cx="7923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Critères d’attribution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908689721" name="Tableau 908689720"/>
          <p:cNvGraphicFramePr>
            <a:graphicFrameLocks xmlns:a="http://schemas.openxmlformats.org/drawingml/2006/main"/>
          </p:cNvGraphicFramePr>
          <p:nvPr/>
        </p:nvGraphicFramePr>
        <p:xfrm>
          <a:off x="795375" y="1451745"/>
          <a:ext cx="8168042" cy="376368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{5940675A-B579-460E-94D1-54222C63F5DA}</a:tableStyleId>
              </a:tblPr>
              <a:tblGrid>
                <a:gridCol w="7534675"/>
                <a:gridCol w="633367"/>
              </a:tblGrid>
              <a:tr h="426414"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800" b="1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Critère 1 : Excellence académique</a:t>
                      </a: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025763"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800" b="0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Excellence du parcours académique, relevés de notes, lettres de recommandation, participation à des événements/projets de recherche, programmes d’échanges, conférences</a:t>
                      </a: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800" b="0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 60%</a:t>
                      </a: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8736"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800" b="1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Critère 2 : Formation académique, lien avec la recherche </a:t>
                      </a: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51787"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800" b="0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Formation, programmes de formation scientifique et non-scientifique suivis, </a:t>
                      </a:r>
                      <a:r>
                        <a:rPr lang="fr-FR" sz="1800" b="0" i="1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soft skills</a:t>
                      </a:r>
                      <a:r>
                        <a:rPr lang="fr-FR" sz="1800" b="0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, expérience professionnelle, engagement hors contexte universitaire </a:t>
                      </a: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800" b="0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20%</a:t>
                      </a: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18736"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800" b="1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Critère 3 : Motivations et savoir-être</a:t>
                      </a: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22249"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800" b="0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Pertinence du projet professionnel, motivations pour rejoindre la Graduate+ ARTS et l’environnement de la recherche, qualité de la présentation  </a:t>
                      </a: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 sz="1800" b="0" i="0" u="none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</a:rPr>
                        <a:t>20%</a:t>
                      </a:r>
                      <a:endParaRPr lang="fr-FR" sz="180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2414141" name="ZoneTexte 172414140"/>
          <p:cNvSpPr txBox="1"/>
          <p:nvPr/>
        </p:nvSpPr>
        <p:spPr bwMode="auto">
          <a:xfrm>
            <a:off x="795374" y="963596"/>
            <a:ext cx="2696194" cy="681585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lnSpc>
                <a:spcPct val="114999"/>
              </a:lnSpc>
              <a:defRPr/>
            </a:pPr>
            <a:endParaRPr sz="1800" b="1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3011300" name="ZoneTexte 1"/>
          <p:cNvSpPr txBox="1"/>
          <p:nvPr/>
        </p:nvSpPr>
        <p:spPr bwMode="auto">
          <a:xfrm>
            <a:off x="711594" y="1219863"/>
            <a:ext cx="8496957" cy="366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656230680" name="ZoneTexte 2"/>
          <p:cNvSpPr txBox="1"/>
          <p:nvPr/>
        </p:nvSpPr>
        <p:spPr bwMode="auto">
          <a:xfrm>
            <a:off x="711593" y="440352"/>
            <a:ext cx="8501277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4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Contacts</a:t>
            </a:r>
            <a:endParaRPr/>
          </a:p>
        </p:txBody>
      </p:sp>
      <p:sp>
        <p:nvSpPr>
          <p:cNvPr id="947674437" name="ZoneTexte 8"/>
          <p:cNvSpPr txBox="1"/>
          <p:nvPr/>
        </p:nvSpPr>
        <p:spPr bwMode="auto">
          <a:xfrm>
            <a:off x="763623" y="1269939"/>
            <a:ext cx="8894208" cy="1353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14999"/>
              </a:lnSpc>
              <a:defRPr/>
            </a:pP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Mail : </a:t>
            </a:r>
            <a:r>
              <a:rPr u="sng">
                <a:solidFill>
                  <a:schemeClr val="hlink"/>
                </a:solidFill>
                <a:hlinkClick r:id="rId3" tooltip="mailto:institut-arts@univ-st-etienne.fr"/>
              </a:rPr>
              <a:t>institut-arts@univ-st-etienne.fr</a:t>
            </a:r>
            <a:endParaRPr/>
          </a:p>
          <a:p>
            <a:pPr algn="l">
              <a:lnSpc>
                <a:spcPct val="114999"/>
              </a:lnSpc>
              <a:defRPr/>
            </a:pPr>
            <a:r>
              <a:rPr sz="1800" b="0" i="0" u="sng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Siteweb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: </a:t>
            </a:r>
            <a:r>
              <a:rPr lang="en-US" sz="1800" b="0" i="0" u="sng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  <a:hlinkClick r:id="rId4" tooltip="https://arts.univ-st-etienne.fr/"/>
              </a:rPr>
              <a:t>https://arts.univ-st-etienne.fr/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 </a:t>
            </a:r>
            <a:endParaRPr/>
          </a:p>
          <a:p>
            <a:pPr algn="l">
              <a:lnSpc>
                <a:spcPct val="114999"/>
              </a:lnSpc>
              <a:defRPr/>
            </a:pPr>
            <a:r>
              <a:rPr sz="1800" b="0" i="0" u="sng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Compte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instagram : @institut_arts</a:t>
            </a:r>
            <a:endParaRPr/>
          </a:p>
          <a:p>
            <a:pPr algn="l">
              <a:lnSpc>
                <a:spcPct val="114999"/>
              </a:lnSpc>
              <a:defRPr/>
            </a:pPr>
            <a:r>
              <a:rPr sz="1800" b="0" i="1" u="sng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Newsletter </a:t>
            </a:r>
            <a:r>
              <a:rPr sz="1800" b="0" i="0" u="sng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mensuelle 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: </a:t>
            </a:r>
            <a:r>
              <a:rPr sz="1800" b="0" i="0" u="sng">
                <a:solidFill>
                  <a:srgbClr val="000000"/>
                </a:solidFill>
                <a:latin typeface="Calibri"/>
                <a:ea typeface="Calibri"/>
                <a:cs typeface="Calibri"/>
                <a:hlinkClick r:id="rId5" tooltip="https://arts.univ-st-etienne.fr/fr/contact/newsletter.html"/>
              </a:rPr>
              <a:t>https://arts.univ-st-etienne.fr/fr/contact/newsletter.html</a:t>
            </a:r>
            <a:r>
              <a:rPr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47912693" name="ZoneTexte 1"/>
          <p:cNvSpPr txBox="1"/>
          <p:nvPr/>
        </p:nvSpPr>
        <p:spPr bwMode="auto">
          <a:xfrm>
            <a:off x="711596" y="1422540"/>
            <a:ext cx="8496598" cy="9679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fr-FR" sz="2000" i="1">
              <a:latin typeface="Calibri (Corps)"/>
            </a:endParaRP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  <a:defRPr/>
            </a:pPr>
            <a:endParaRPr lang="fr-FR" sz="2000" i="1">
              <a:latin typeface="Calibri (Corps)"/>
            </a:endParaRPr>
          </a:p>
        </p:txBody>
      </p:sp>
      <p:sp>
        <p:nvSpPr>
          <p:cNvPr id="1904969211" name="ZoneTexte 2"/>
          <p:cNvSpPr txBox="1"/>
          <p:nvPr/>
        </p:nvSpPr>
        <p:spPr bwMode="auto">
          <a:xfrm>
            <a:off x="711594" y="440352"/>
            <a:ext cx="4638794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400" b="1" u="none">
                <a:solidFill>
                  <a:srgbClr val="F86311"/>
                </a:solidFill>
                <a:latin typeface="Calibri (Corps)"/>
                <a:cs typeface="Segoe UI"/>
              </a:rPr>
              <a:t>Présentation de l’Institut ARTS</a:t>
            </a:r>
            <a:endParaRPr u="none"/>
          </a:p>
        </p:txBody>
      </p:sp>
      <p:sp>
        <p:nvSpPr>
          <p:cNvPr id="554129596" name="ZoneTexte 3"/>
          <p:cNvSpPr txBox="1"/>
          <p:nvPr/>
        </p:nvSpPr>
        <p:spPr bwMode="auto">
          <a:xfrm>
            <a:off x="711594" y="907236"/>
            <a:ext cx="8500914" cy="3109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  <a:defRPr/>
            </a:pPr>
            <a:r>
              <a:rPr lang="fr-FR" sz="1800">
                <a:latin typeface="Calibri (Corps)"/>
              </a:rPr>
              <a:t>L'Institut ARTS (Arts, Recherche, Territoires, Savoirs) associe l'Université Jean Monnet avec des écoles supérieures et institutions culturelles. </a:t>
            </a:r>
            <a:endParaRPr sz="1800"/>
          </a:p>
          <a:p>
            <a:pPr algn="just">
              <a:lnSpc>
                <a:spcPct val="100000"/>
              </a:lnSpc>
              <a:defRPr/>
            </a:pPr>
            <a:br>
              <a:rPr lang="fr-FR" sz="1800" b="1">
                <a:latin typeface="Calibri (Corps)"/>
              </a:rPr>
            </a:br>
            <a:r>
              <a:rPr lang="fr-FR" sz="1800" b="1">
                <a:latin typeface="Calibri (Corps)"/>
              </a:rPr>
              <a:t>Objectif</a:t>
            </a:r>
            <a:r>
              <a:rPr lang="fr-FR" sz="1800">
                <a:latin typeface="Calibri (Corps)"/>
              </a:rPr>
              <a:t> : développer une dynamique de recherche et de formation autour des arts et des questions sociétales, territoriales et politiques, en adoptant une approche historique et épistémologique. </a:t>
            </a:r>
            <a:endParaRPr sz="1800"/>
          </a:p>
          <a:p>
            <a:pPr algn="just">
              <a:lnSpc>
                <a:spcPct val="100000"/>
              </a:lnSpc>
              <a:defRPr/>
            </a:pPr>
            <a:r>
              <a:rPr lang="fr-FR" sz="1800">
                <a:latin typeface="Calibri (Corps)"/>
              </a:rPr>
              <a:t>L'Institut privilégie </a:t>
            </a:r>
            <a:r>
              <a:rPr lang="fr-FR" sz="1800" b="1">
                <a:latin typeface="Calibri (Corps)"/>
              </a:rPr>
              <a:t>l'interdisciplinarité</a:t>
            </a:r>
            <a:r>
              <a:rPr lang="fr-FR" sz="1800">
                <a:latin typeface="Calibri (Corps)"/>
              </a:rPr>
              <a:t>, croisant les savoirs disciplinaires dans une démarche exploratoire et créative, qui alimente les </a:t>
            </a:r>
            <a:r>
              <a:rPr lang="fr-FR" sz="1800" b="1">
                <a:latin typeface="Calibri (Corps)"/>
              </a:rPr>
              <a:t>projets pédagogiques</a:t>
            </a:r>
            <a:r>
              <a:rPr lang="fr-FR" sz="1800">
                <a:latin typeface="Calibri (Corps)"/>
              </a:rPr>
              <a:t>. </a:t>
            </a:r>
            <a:endParaRPr sz="1800"/>
          </a:p>
          <a:p>
            <a:pPr algn="just">
              <a:lnSpc>
                <a:spcPct val="100000"/>
              </a:lnSpc>
              <a:defRPr/>
            </a:pPr>
            <a:r>
              <a:rPr lang="fr-FR" sz="1800">
                <a:latin typeface="Calibri (Corps)"/>
              </a:rPr>
              <a:t>Il favorise les échanges entre étudiant.es et enseignant.es/chercheur.es des établissements partenaires, via des rencontres, </a:t>
            </a:r>
            <a:r>
              <a:rPr lang="fr-FR" sz="1800" i="1">
                <a:latin typeface="Calibri (Corps)"/>
              </a:rPr>
              <a:t>workshops </a:t>
            </a:r>
            <a:r>
              <a:rPr lang="fr-FR" sz="1800">
                <a:latin typeface="Calibri (Corps)"/>
              </a:rPr>
              <a:t>et séminaires, afin de créer une offre de formation originale. </a:t>
            </a:r>
            <a:endParaRPr sz="1800">
              <a:latin typeface="Calibri (Corps)"/>
            </a:endParaRPr>
          </a:p>
        </p:txBody>
      </p:sp>
      <p:sp>
        <p:nvSpPr>
          <p:cNvPr id="1141024179" name="ZoneTexte 4"/>
          <p:cNvSpPr txBox="1"/>
          <p:nvPr/>
        </p:nvSpPr>
        <p:spPr bwMode="auto">
          <a:xfrm>
            <a:off x="4510125" y="4104028"/>
            <a:ext cx="5550472" cy="2012039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Partenaires de l’Institut</a:t>
            </a:r>
            <a:endParaRPr sz="1800" b="1">
              <a:latin typeface="Calibri"/>
              <a:ea typeface="Calibri"/>
              <a:cs typeface="Calibri"/>
            </a:endParaRPr>
          </a:p>
          <a:p>
            <a:pPr>
              <a:defRPr/>
            </a:pPr>
            <a:endParaRPr sz="1800" b="1">
              <a:latin typeface="Calibri"/>
              <a:cs typeface="Calibri"/>
            </a:endParaRPr>
          </a:p>
          <a:p>
            <a:pPr marL="261849" indent="-261849">
              <a:buFont typeface="Arial"/>
              <a:buChar char="•"/>
              <a:defRPr/>
            </a:pPr>
            <a:r>
              <a:rPr lang="en-US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ENSASE</a:t>
            </a:r>
            <a:endParaRPr sz="1800">
              <a:latin typeface="Calibri"/>
              <a:cs typeface="Calibri"/>
            </a:endParaRPr>
          </a:p>
          <a:p>
            <a:pPr marL="261849" indent="-261849">
              <a:buFont typeface="Arial"/>
              <a:buChar char="•"/>
              <a:defRPr/>
            </a:pPr>
            <a:r>
              <a:rPr lang="en-US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ESADSE</a:t>
            </a:r>
            <a:endParaRPr sz="1800">
              <a:latin typeface="Calibri"/>
              <a:cs typeface="Calibri"/>
            </a:endParaRPr>
          </a:p>
          <a:p>
            <a:pPr marL="261849" indent="-261849">
              <a:buFont typeface="Arial"/>
              <a:buChar char="•"/>
              <a:defRPr/>
            </a:pPr>
            <a:r>
              <a:rPr lang="en-US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La Comédie</a:t>
            </a:r>
            <a:endParaRPr sz="1800">
              <a:latin typeface="Calibri"/>
              <a:cs typeface="Calibri"/>
            </a:endParaRPr>
          </a:p>
          <a:p>
            <a:pPr marL="261849" indent="-261849">
              <a:buFont typeface="Arial"/>
              <a:buChar char="•"/>
              <a:defRPr/>
            </a:pPr>
            <a:r>
              <a:rPr lang="en-US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MAMC+</a:t>
            </a:r>
            <a:endParaRPr lang="en-US" sz="18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61849" indent="-261849">
              <a:buFont typeface="Arial"/>
              <a:buChar char="•"/>
              <a:defRPr/>
            </a:pPr>
            <a:r>
              <a:rPr lang="en-US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Musée d’art et d’industrie /Musée de la mine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62923053" name="ZoneTexte 4"/>
          <p:cNvSpPr txBox="1"/>
          <p:nvPr/>
        </p:nvSpPr>
        <p:spPr bwMode="auto">
          <a:xfrm>
            <a:off x="711593" y="4104028"/>
            <a:ext cx="4418373" cy="1737720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 algn="just">
              <a:defRPr/>
            </a:pPr>
            <a:r>
              <a:rPr lang="fr-FR" sz="1800" b="1">
                <a:latin typeface="Calibri"/>
                <a:ea typeface="Calibri"/>
                <a:cs typeface="Calibri"/>
              </a:rPr>
              <a:t>Axes scientifiques de l’Institut</a:t>
            </a:r>
            <a:endParaRPr sz="1800" b="1">
              <a:latin typeface="Calibri"/>
              <a:cs typeface="Calibri"/>
            </a:endParaRPr>
          </a:p>
          <a:p>
            <a:pPr algn="just">
              <a:defRPr/>
            </a:pPr>
            <a:endParaRPr sz="1800">
              <a:latin typeface="Calibri"/>
              <a:cs typeface="Calibri"/>
            </a:endParaRPr>
          </a:p>
          <a:p>
            <a:pPr>
              <a:defRPr/>
            </a:pPr>
            <a:r>
              <a:rPr lang="fr-FR" sz="1800" b="1">
                <a:latin typeface="Calibri"/>
                <a:ea typeface="Calibri"/>
                <a:cs typeface="Calibri"/>
              </a:rPr>
              <a:t>Axe 1.</a:t>
            </a:r>
            <a:r>
              <a:rPr lang="fr-FR" sz="1800" i="1">
                <a:latin typeface="Calibri"/>
                <a:ea typeface="Calibri"/>
                <a:cs typeface="Calibri"/>
              </a:rPr>
              <a:t> </a:t>
            </a:r>
            <a:r>
              <a:rPr lang="fr-FR" sz="1800">
                <a:latin typeface="Calibri"/>
                <a:ea typeface="Calibri"/>
                <a:cs typeface="Calibri"/>
              </a:rPr>
              <a:t>Habiter, représenter, imaginer</a:t>
            </a:r>
            <a:br>
              <a:rPr lang="fr-FR" sz="1800">
                <a:latin typeface="Calibri"/>
                <a:ea typeface="Calibri"/>
                <a:cs typeface="Calibri"/>
              </a:rPr>
            </a:br>
            <a:r>
              <a:rPr lang="fr-FR" sz="1800" b="1">
                <a:latin typeface="Calibri"/>
                <a:ea typeface="Calibri"/>
                <a:cs typeface="Calibri"/>
              </a:rPr>
              <a:t>Axe 2. </a:t>
            </a:r>
            <a:r>
              <a:rPr lang="fr-FR" sz="1800">
                <a:latin typeface="Calibri"/>
                <a:ea typeface="Calibri"/>
                <a:cs typeface="Calibri"/>
              </a:rPr>
              <a:t>Art, enfance, territoire</a:t>
            </a:r>
            <a:br>
              <a:rPr lang="fr-FR" sz="1800">
                <a:latin typeface="Calibri"/>
                <a:ea typeface="Calibri"/>
                <a:cs typeface="Calibri"/>
              </a:rPr>
            </a:br>
            <a:r>
              <a:rPr lang="fr-FR" sz="1800" b="1">
                <a:latin typeface="Calibri"/>
                <a:ea typeface="Calibri"/>
                <a:cs typeface="Calibri"/>
              </a:rPr>
              <a:t>Axe 3.</a:t>
            </a:r>
            <a:r>
              <a:rPr lang="fr-FR" sz="1800">
                <a:latin typeface="Calibri"/>
                <a:ea typeface="Calibri"/>
                <a:cs typeface="Calibri"/>
              </a:rPr>
              <a:t> Arts x sciences</a:t>
            </a:r>
            <a:br>
              <a:rPr lang="fr-FR" sz="1800">
                <a:latin typeface="Calibri"/>
                <a:ea typeface="Calibri"/>
                <a:cs typeface="Calibri"/>
              </a:rPr>
            </a:br>
            <a:r>
              <a:rPr lang="fr-FR" sz="1800" b="1">
                <a:latin typeface="Calibri"/>
                <a:ea typeface="Calibri"/>
                <a:cs typeface="Calibri"/>
              </a:rPr>
              <a:t>Axe 4.</a:t>
            </a:r>
            <a:r>
              <a:rPr lang="fr-FR" sz="1800">
                <a:latin typeface="Calibri"/>
                <a:ea typeface="Calibri"/>
                <a:cs typeface="Calibri"/>
              </a:rPr>
              <a:t> Création, formation, recherche</a:t>
            </a:r>
            <a:endParaRPr sz="1800" b="1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 bwMode="auto">
          <a:xfrm>
            <a:off x="711594" y="1311937"/>
            <a:ext cx="8524314" cy="3877382"/>
          </a:xfrm>
          <a:prstGeom prst="rect">
            <a:avLst/>
          </a:prstGeom>
          <a:noFill/>
        </p:spPr>
        <p:txBody>
          <a:bodyPr vertOverflow="overflow" horzOverflow="overflow" vert="horz" wrap="square" lIns="91440" tIns="45720" rIns="91440" bIns="45720" numCol="1" spcCol="0" rtlCol="0" fromWordArt="0" anchor="t" anchorCtr="0" forceAA="0" compatLnSpc="0">
            <a:spAutoFit/>
          </a:bodyPr>
          <a:lstStyle/>
          <a:p>
            <a:pPr>
              <a:lnSpc>
                <a:spcPct val="114999"/>
              </a:lnSpc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À travers l'école graduée 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Graduate+ ARTS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l'Institut met en place des actions à destination des masterant.es et des doctorant.es. La G+ ARTS propose des formations originales (diplômes universitaires (DU), certification« Parlons arts», École d'hiver) dans le cadre de programmes thématiques qui ont pour objectifs de vous aider à appréhender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les grands enjeux artistiques d’aujourd’hui et de demain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résolument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 adossés aux questions sociétales et scientifiques de notre époque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grâce à une perspective critique et au concours de chercheur.es et d'artistes expérimenté.es. </a:t>
            </a:r>
            <a:endParaRPr sz="18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lnSpc>
                <a:spcPct val="114999"/>
              </a:lnSpc>
              <a:defRPr/>
            </a:pPr>
            <a:endParaRPr sz="1800" b="1">
              <a:latin typeface="Calibri"/>
              <a:cs typeface="Calibri"/>
            </a:endParaRPr>
          </a:p>
          <a:p>
            <a:pPr algn="just">
              <a:lnSpc>
                <a:spcPct val="114999"/>
              </a:lnSpc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Afin d'encourager la 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recherche 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et de favoriser des 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parcours internationaux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, la Graduate+ ARTS vous propose en master des 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dispositifs d'aide à la mobilité internationale et des bourses de stage long dans des institutions culturelles et artistiques. </a:t>
            </a:r>
            <a:endParaRPr sz="1800" b="1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  <a:p>
            <a:pPr algn="just">
              <a:lnSpc>
                <a:spcPct val="114999"/>
              </a:lnSpc>
              <a:defRPr/>
            </a:pPr>
            <a:endParaRPr sz="1800">
              <a:latin typeface="Calibri"/>
              <a:cs typeface="Calibri"/>
            </a:endParaRPr>
          </a:p>
        </p:txBody>
      </p:sp>
      <p:sp>
        <p:nvSpPr>
          <p:cNvPr id="3" name="ZoneTexte 2"/>
          <p:cNvSpPr txBox="1"/>
          <p:nvPr/>
        </p:nvSpPr>
        <p:spPr bwMode="auto">
          <a:xfrm>
            <a:off x="711594" y="440352"/>
            <a:ext cx="7818171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400" b="1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Graduate+ ARTS </a:t>
            </a:r>
            <a:endParaRPr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 bwMode="auto">
          <a:xfrm>
            <a:off x="711594" y="1219864"/>
            <a:ext cx="8496958" cy="503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endParaRPr/>
          </a:p>
        </p:txBody>
      </p:sp>
      <p:sp>
        <p:nvSpPr>
          <p:cNvPr id="3" name="ZoneTexte 2"/>
          <p:cNvSpPr txBox="1"/>
          <p:nvPr/>
        </p:nvSpPr>
        <p:spPr bwMode="auto">
          <a:xfrm>
            <a:off x="711594" y="440352"/>
            <a:ext cx="7826091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400" b="1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Périmètre des masters de la Graduate+ ARTS</a:t>
            </a:r>
            <a:endParaRPr>
              <a:latin typeface="Calibri"/>
              <a:cs typeface="Calibri"/>
            </a:endParaRPr>
          </a:p>
        </p:txBody>
      </p:sp>
      <p:sp>
        <p:nvSpPr>
          <p:cNvPr id="9" name="ZoneTexte 8"/>
          <p:cNvSpPr txBox="1"/>
          <p:nvPr/>
        </p:nvSpPr>
        <p:spPr bwMode="auto">
          <a:xfrm>
            <a:off x="711588" y="1219860"/>
            <a:ext cx="8682230" cy="3871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800" b="0" i="0" u="sng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Masters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lang="fr-FR"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Mention Arts </a:t>
            </a:r>
            <a:endParaRPr lang="fr-FR"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Mention Design </a:t>
            </a:r>
            <a:endParaRPr lang="fr-FR"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Mention Géomatique</a:t>
            </a:r>
            <a:endParaRPr lang="fr-FR"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Mention Lettres</a:t>
            </a:r>
            <a:endParaRPr lang="fr-FR"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Mention Sociologie, parcours « Formes et outils de l’enquête en sciences sociales »</a:t>
            </a:r>
            <a:endParaRPr lang="fr-FR"/>
          </a:p>
          <a:p>
            <a:pPr>
              <a:defRPr/>
            </a:pPr>
            <a:endParaRPr lang="fr-FR"/>
          </a:p>
          <a:p>
            <a:pPr>
              <a:defRPr/>
            </a:pPr>
            <a:r>
              <a:rPr lang="fr-FR" sz="1800" b="0" i="0" u="sng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Laboratoires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lang="fr-FR"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ECLLA (Études du contemporain en littératures, langues, arts) – UR </a:t>
            </a:r>
            <a:endParaRPr lang="fr-FR"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IHRIM (Institut d’histoire des représentations et des idées dans les modernités) - UMR 5317</a:t>
            </a:r>
            <a:endParaRPr lang="fr-FR"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CMW (Centre Max Weber) - UMR 5283</a:t>
            </a:r>
            <a:endParaRPr lang="fr-FR"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EVS (Environnement, Ville, Société) - UMR 5600</a:t>
            </a:r>
            <a:endParaRPr/>
          </a:p>
          <a:p>
            <a:pPr marL="283878" indent="-283878">
              <a:buFont typeface="Arial"/>
              <a:buChar char="•"/>
              <a:defRPr/>
            </a:pPr>
            <a:endParaRPr lang="fr-FR" sz="1400" b="0" i="0" u="none" strike="noStrike" cap="none" spc="0">
              <a:solidFill>
                <a:schemeClr val="tx1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 bwMode="auto">
          <a:xfrm>
            <a:off x="711594" y="1219864"/>
            <a:ext cx="8496958" cy="5032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endParaRPr/>
          </a:p>
        </p:txBody>
      </p:sp>
      <p:sp>
        <p:nvSpPr>
          <p:cNvPr id="3" name="ZoneTexte 2"/>
          <p:cNvSpPr txBox="1"/>
          <p:nvPr/>
        </p:nvSpPr>
        <p:spPr bwMode="auto">
          <a:xfrm>
            <a:off x="400509" y="434009"/>
            <a:ext cx="7828610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400" b="1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Deux formations originales 								1/2</a:t>
            </a:r>
            <a:endParaRPr>
              <a:latin typeface="Calibri"/>
              <a:cs typeface="Calibri"/>
            </a:endParaRPr>
          </a:p>
        </p:txBody>
      </p:sp>
      <p:sp>
        <p:nvSpPr>
          <p:cNvPr id="9" name="ZoneTexte 8"/>
          <p:cNvSpPr txBox="1"/>
          <p:nvPr/>
        </p:nvSpPr>
        <p:spPr bwMode="auto">
          <a:xfrm>
            <a:off x="710512" y="1020832"/>
            <a:ext cx="8718225" cy="3109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DU Arts pour le jeune public : œuvres, enjeux et perspectives</a:t>
            </a:r>
            <a:endParaRPr/>
          </a:p>
          <a:p>
            <a:pPr algn="just">
              <a:lnSpc>
                <a:spcPct val="150000"/>
              </a:lnSpc>
              <a:defRPr/>
            </a:pPr>
            <a:endParaRPr sz="1800" b="1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Dates: 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Candidatures jusqu’au </a:t>
            </a:r>
            <a:r>
              <a:rPr lang="fr-FR"/>
              <a:t>22 septembre 2025 (webinaire le 10 septembre 2025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).</a:t>
            </a:r>
            <a:endParaRPr sz="1800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Objectif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: interroger l’articulation entre art et enfance, d’approcher les enjeux de la création pour le jeune public et d’en comprendre l’écosystème</a:t>
            </a:r>
            <a:endParaRPr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Domaines abordés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: musique, arts visuels et théâtre.</a:t>
            </a:r>
            <a:endParaRPr sz="1800" b="1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Publics 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: étudiant.es, artistes et professionnel.es de l’enfance et/ou de la culture. Possibilité de formation continu.</a:t>
            </a:r>
            <a:endParaRPr/>
          </a:p>
          <a:p>
            <a:pPr algn="just">
              <a:lnSpc>
                <a:spcPct val="100000"/>
              </a:lnSpc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Des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enseignements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théoriques, des temps d’immersion et des </a:t>
            </a:r>
            <a:endParaRPr lang="fr-FR"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ateliers pratiques</a:t>
            </a:r>
            <a:endParaRPr lang="fr-FR"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0806961" name="ZoneTexte 1"/>
          <p:cNvSpPr txBox="1"/>
          <p:nvPr/>
        </p:nvSpPr>
        <p:spPr bwMode="auto">
          <a:xfrm>
            <a:off x="711594" y="1219863"/>
            <a:ext cx="8496957" cy="503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defRPr/>
            </a:pPr>
            <a:endParaRPr/>
          </a:p>
        </p:txBody>
      </p:sp>
      <p:sp>
        <p:nvSpPr>
          <p:cNvPr id="600276503" name="ZoneTexte 2"/>
          <p:cNvSpPr txBox="1"/>
          <p:nvPr/>
        </p:nvSpPr>
        <p:spPr bwMode="auto">
          <a:xfrm>
            <a:off x="711594" y="440352"/>
            <a:ext cx="7827889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400" b="1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Deux formations originales 								2/2</a:t>
            </a:r>
            <a:endParaRPr>
              <a:latin typeface="Calibri"/>
              <a:cs typeface="Calibri"/>
            </a:endParaRPr>
          </a:p>
        </p:txBody>
      </p:sp>
      <p:sp>
        <p:nvSpPr>
          <p:cNvPr id="386742030" name="ZoneTexte 8"/>
          <p:cNvSpPr txBox="1"/>
          <p:nvPr/>
        </p:nvSpPr>
        <p:spPr bwMode="auto">
          <a:xfrm>
            <a:off x="710509" y="1020834"/>
            <a:ext cx="8638433" cy="54410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Certification « Parlons Arts »</a:t>
            </a:r>
            <a:endParaRPr sz="1800" b="1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Dates : 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les huit premières semaines du 2e semestre, cours le lundi</a:t>
            </a:r>
            <a:endParaRPr sz="1800" b="0" i="0" u="none" strike="noStrike" cap="none" spc="0">
              <a:solidFill>
                <a:schemeClr val="tx1"/>
              </a:solidFill>
              <a:latin typeface="Calibri"/>
              <a:ea typeface="Arial"/>
              <a:cs typeface="Arial"/>
            </a:endParaRPr>
          </a:p>
          <a:p>
            <a:pPr algn="l">
              <a:defRPr/>
            </a:pPr>
            <a:r>
              <a:rPr lang="fr-FR" b="1">
                <a:latin typeface="Calibri"/>
                <a:ea typeface="Arial"/>
                <a:cs typeface="Arial"/>
              </a:rPr>
              <a:t>Trois o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bjectifs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: renforcer les 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connaissances en arts contemporains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grâce à une formation qui associe approches théoriques et analytiques, œuvres contemporaines </a:t>
            </a:r>
            <a:r>
              <a:rPr lang="fr-FR">
                <a:latin typeface="Calibri"/>
                <a:ea typeface="Arial"/>
                <a:cs typeface="Arial"/>
              </a:rPr>
              <a:t>et </a:t>
            </a:r>
            <a:r>
              <a:rPr lang="fr-FR" b="1">
                <a:latin typeface="Calibri"/>
                <a:ea typeface="Arial"/>
                <a:cs typeface="Arial"/>
              </a:rPr>
              <a:t>échanges avec le monde artistique </a:t>
            </a:r>
            <a:r>
              <a:rPr lang="fr-FR">
                <a:latin typeface="Calibri"/>
                <a:ea typeface="Arial"/>
                <a:cs typeface="Arial"/>
              </a:rPr>
              <a:t>; d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évelopper les 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compétences critiques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et rédactionnelles; découvrir</a:t>
            </a:r>
            <a:r>
              <a:rPr lang="fr-FR">
                <a:latin typeface="Calibri"/>
                <a:ea typeface="Arial"/>
                <a:cs typeface="Arial"/>
              </a:rPr>
              <a:t> une </a:t>
            </a: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méthode discursive actuelle, le podcast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.</a:t>
            </a:r>
            <a:endParaRPr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Domaines abordés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 : arts visuels, </a:t>
            </a:r>
            <a:r>
              <a:rPr lang="fr-FR"/>
              <a:t>musique, théâtre...</a:t>
            </a:r>
            <a:endParaRPr sz="1800" b="1">
              <a:solidFill>
                <a:schemeClr val="tx1"/>
              </a:solidFill>
            </a:endParaRPr>
          </a:p>
          <a:p>
            <a:pPr>
              <a:defRPr/>
            </a:pPr>
            <a:r>
              <a:rPr lang="fr-FR" sz="1800" b="1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Publics 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: étudiant.es de l’UJM et formation continue</a:t>
            </a:r>
            <a:endParaRPr/>
          </a:p>
          <a:p>
            <a:pPr>
              <a:defRPr/>
            </a:pPr>
            <a:endParaRPr/>
          </a:p>
          <a:p>
            <a:pPr>
              <a:defRPr/>
            </a:pPr>
            <a:r>
              <a:rPr lang="fr-FR" b="1">
                <a:latin typeface="Calibri"/>
                <a:ea typeface="Arial"/>
                <a:cs typeface="Arial"/>
              </a:rPr>
              <a:t>Programme 2026 !</a:t>
            </a:r>
            <a:endParaRPr/>
          </a:p>
          <a:p>
            <a:pPr>
              <a:defRPr/>
            </a:pPr>
            <a:endParaRPr lang="fr-FR" b="1">
              <a:latin typeface="Calibri"/>
              <a:ea typeface="Arial"/>
              <a:cs typeface="Arial"/>
            </a:endParaRPr>
          </a:p>
          <a:p>
            <a:pPr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Modalités de candidature : </a:t>
            </a:r>
            <a:endParaRPr/>
          </a:p>
          <a:p>
            <a:pPr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Inscription par l’intermédiaire d’un formulaire publié sur le siteweb de l’Institut ARTS début novembre.</a:t>
            </a:r>
            <a:endParaRPr/>
          </a:p>
          <a:p>
            <a:pPr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Composition du dossier :</a:t>
            </a:r>
            <a:endParaRPr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relevé de notes</a:t>
            </a:r>
            <a:endParaRPr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CV</a:t>
            </a:r>
            <a:endParaRPr/>
          </a:p>
          <a:p>
            <a:pPr marL="283879" indent="-283879"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courte lettre de motivation</a:t>
            </a:r>
            <a:endParaRPr lang="fr-FR"/>
          </a:p>
          <a:p>
            <a:pPr>
              <a:defRPr/>
            </a:pPr>
            <a:endParaRPr sz="1800" b="0" i="0" u="none" strike="noStrike" cap="none" spc="0">
              <a:solidFill>
                <a:schemeClr val="tx1"/>
              </a:solidFill>
              <a:latin typeface="Calibri"/>
              <a:ea typeface="Arial"/>
              <a:cs typeface="Arial"/>
            </a:endParaRPr>
          </a:p>
        </p:txBody>
      </p:sp>
      <p:sp>
        <p:nvSpPr>
          <p:cNvPr id="1337760740" name="ZoneTexte 1337760739"/>
          <p:cNvSpPr txBox="1"/>
          <p:nvPr/>
        </p:nvSpPr>
        <p:spPr bwMode="auto">
          <a:xfrm>
            <a:off x="4691145" y="5868613"/>
            <a:ext cx="2607091" cy="914760"/>
          </a:xfrm>
          <a:prstGeom prst="rect">
            <a:avLst/>
          </a:prstGeom>
          <a:noFill/>
        </p:spPr>
        <p:txBody>
          <a:bodyPr vertOverflow="overflow" horzOverflow="overflow" vert="horz" wrap="none" lIns="91440" tIns="45720" rIns="91440" bIns="45720" numCol="1" spcCol="0" rtlCol="0" fromWordArt="0" anchor="t" anchorCtr="0" forceAA="0" compatLnSpc="0">
            <a:spAutoFit/>
          </a:bodyPr>
          <a:lstStyle/>
          <a:p>
            <a:pPr algn="just">
              <a:lnSpc>
                <a:spcPct val="100000"/>
              </a:lnSpc>
              <a:defRPr/>
            </a:pPr>
            <a:r>
              <a:rPr lang="fr-FR" sz="1800" b="0" i="0" u="none" strike="noStrike" cap="none" spc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Welfare ©Louise Quignon</a:t>
            </a:r>
            <a:endParaRPr sz="1800" b="0" i="0" u="none" strike="noStrike" cap="none" spc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pPr algn="l">
              <a:defRPr/>
            </a:pPr>
            <a:endParaRPr sz="1800">
              <a:solidFill>
                <a:schemeClr val="tx1"/>
              </a:solidFill>
            </a:endParaRPr>
          </a:p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 bwMode="auto">
          <a:xfrm>
            <a:off x="711594" y="1219864"/>
            <a:ext cx="8496958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3" name="ZoneTexte 2"/>
          <p:cNvSpPr txBox="1"/>
          <p:nvPr/>
        </p:nvSpPr>
        <p:spPr bwMode="auto">
          <a:xfrm>
            <a:off x="711594" y="440352"/>
            <a:ext cx="7820331" cy="4575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400" b="1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Graduate+ ARTS | BOURSES</a:t>
            </a:r>
            <a:endParaRPr>
              <a:latin typeface="Calibri"/>
              <a:cs typeface="Calibri"/>
            </a:endParaRPr>
          </a:p>
        </p:txBody>
      </p:sp>
      <p:sp>
        <p:nvSpPr>
          <p:cNvPr id="9" name="ZoneTexte 8"/>
          <p:cNvSpPr txBox="1"/>
          <p:nvPr/>
        </p:nvSpPr>
        <p:spPr bwMode="auto">
          <a:xfrm>
            <a:off x="711591" y="1219862"/>
            <a:ext cx="8757963" cy="45332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4999"/>
              </a:lnSpc>
              <a:defRPr/>
            </a:pPr>
            <a:r>
              <a:rPr lang="fr-FR" b="1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3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dispositifs pour favoriser la découverte de la recherche et la mobilité des étudiant.es </a:t>
            </a:r>
            <a:endParaRPr sz="1800" b="1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endParaRPr sz="18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Soutien à la réalisation de stages longs de recherche en institutions culturelles (</a:t>
            </a:r>
            <a:r>
              <a:rPr lang="fr-FR" sz="18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Master research internships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)</a:t>
            </a:r>
            <a:endParaRPr sz="18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r>
              <a:rPr lang="fr-FR" sz="1800" b="0" i="0" u="sng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  <a:hlinkClick r:id="rId3" tooltip="https://arts.univ-st-etienne.fr/anr-graduate-plus/master-research-interships/"/>
              </a:rPr>
              <a:t>https://arts.univ-st-etienne.fr/anr-graduate-plus/master-research-interships/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/>
          </a:p>
          <a:p>
            <a:pPr>
              <a:lnSpc>
                <a:spcPct val="114999"/>
              </a:lnSpc>
              <a:defRPr/>
            </a:pPr>
            <a:endParaRPr lang="fr-FR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lnSpc>
                <a:spcPct val="114999"/>
              </a:lnSpc>
              <a:buFont typeface="Arial"/>
              <a:buChar char="•"/>
              <a:defRPr/>
            </a:pP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Soutien à la réalisation de stages longs de recherche en laboratoires (</a:t>
            </a:r>
            <a:r>
              <a:rPr lang="fr-FR" i="1">
                <a:solidFill>
                  <a:srgbClr val="000000"/>
                </a:solidFill>
                <a:ea typeface="Calibri"/>
                <a:cs typeface="Calibri"/>
              </a:rPr>
              <a:t>Master research internships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)</a:t>
            </a:r>
            <a:endParaRPr/>
          </a:p>
          <a:p>
            <a:pPr>
              <a:lnSpc>
                <a:spcPct val="114999"/>
              </a:lnSpc>
              <a:defRPr/>
            </a:pPr>
            <a:r>
              <a:rPr lang="fr-FR" u="sng">
                <a:hlinkClick r:id="rId4" tooltip="https://arts.univ-st-etienne.fr/anr-graduate-plus/master-research-internships-stages-en-laboratoires/"/>
              </a:rPr>
              <a:t>Master research internships – Stages en laboratoires – ARTS</a:t>
            </a:r>
            <a:endParaRPr lang="fr-FR"/>
          </a:p>
          <a:p>
            <a:pPr>
              <a:lnSpc>
                <a:spcPct val="114999"/>
              </a:lnSpc>
              <a:defRPr/>
            </a:pPr>
            <a:endParaRPr sz="1800"/>
          </a:p>
          <a:p>
            <a:pPr marL="283879" indent="-283879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Bourse de mobilité sortante (</a:t>
            </a:r>
            <a:r>
              <a:rPr lang="fr-FR" sz="1800" b="0" i="1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International research internship mobility grants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)</a:t>
            </a:r>
            <a:endParaRPr sz="1800"/>
          </a:p>
          <a:p>
            <a:pPr>
              <a:lnSpc>
                <a:spcPct val="114999"/>
              </a:lnSpc>
              <a:defRPr/>
            </a:pP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fr-FR" sz="1800" b="0" i="0" u="sng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  <a:hlinkClick r:id="rId5" tooltip="https://arts.univ-st-etienne.fr/anr-graduate-plus/international-research-internship-mobility-grant/"/>
              </a:rPr>
              <a:t>https://arts.univ-st-etienne.fr/anr-graduate-plus/international-research-internship-mobility-grant/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 </a:t>
            </a:r>
            <a:endParaRPr sz="1800"/>
          </a:p>
          <a:p>
            <a:pPr>
              <a:lnSpc>
                <a:spcPct val="114999"/>
              </a:lnSpc>
              <a:defRPr/>
            </a:pPr>
            <a:endParaRPr sz="1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 bwMode="auto">
          <a:xfrm>
            <a:off x="711594" y="1216160"/>
            <a:ext cx="8586233" cy="46835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1"/>
              <a:t>Bourses de mobilité sortante pour un stage de recherche</a:t>
            </a:r>
            <a:endParaRPr lang="fr-FR" sz="1800"/>
          </a:p>
          <a:p>
            <a:pPr marL="741079" marR="0" lvl="1" indent="-283879" algn="just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fr-FR" sz="1800"/>
              <a:t>3 mois en  Italie / Master 1 </a:t>
            </a:r>
            <a:r>
              <a:rPr lang="fr-FR"/>
              <a:t>Géomatique </a:t>
            </a:r>
            <a:r>
              <a:rPr lang="fr-FR" sz="1800"/>
              <a:t>(2023-2024)</a:t>
            </a:r>
            <a:endParaRPr/>
          </a:p>
          <a:p>
            <a:pPr marL="741079" marR="0" indent="-283879" algn="just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fr-FR" sz="1800"/>
              <a:t>1 mois en Islande / Master 2 Arts parcours « Recherche et Création Arts plastiques » (2023-2024)</a:t>
            </a:r>
            <a:endParaRPr/>
          </a:p>
          <a:p>
            <a:pPr marL="741079" marR="0" indent="-283879" algn="just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fr-FR" sz="1800"/>
              <a:t>2 mois en Arménie / Master 2 Design parcours « Métiers et industries d’art » (2024-2025)</a:t>
            </a:r>
            <a:endParaRPr/>
          </a:p>
          <a:p>
            <a:pPr marL="741079" marR="0" indent="-283879" algn="just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fr-FR"/>
              <a:t>4 mois en Espagne / Master 1 Géomatique (2024-2025)</a:t>
            </a:r>
            <a:endParaRPr/>
          </a:p>
          <a:p>
            <a:pPr marL="741079" marR="0" indent="-283879" algn="just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endParaRPr lang="fr-FR" sz="1800"/>
          </a:p>
          <a:p>
            <a:pPr marL="342900" indent="-342900" algn="just">
              <a:lnSpc>
                <a:spcPct val="114999"/>
              </a:lnSpc>
              <a:buFont typeface="Arial"/>
              <a:buChar char="•"/>
              <a:defRPr/>
            </a:pPr>
            <a:r>
              <a:rPr lang="fr-FR" sz="1800" b="1"/>
              <a:t>Gratifications de stage de recherche en France</a:t>
            </a:r>
            <a:endParaRPr lang="fr-FR" sz="1800"/>
          </a:p>
          <a:p>
            <a:pPr marL="741079" marR="0" lvl="1" indent="-283879" algn="just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Année </a:t>
            </a:r>
            <a:r>
              <a:rPr lang="fr-FR" sz="1800"/>
              <a:t>pilote, construction des stages de recherche avec les partenaires de l’Institut ARTS.</a:t>
            </a:r>
            <a:endParaRPr/>
          </a:p>
          <a:p>
            <a:pPr marL="741079" marR="0" indent="-283879" algn="just">
              <a:lnSpc>
                <a:spcPct val="114999"/>
              </a:lnSpc>
              <a:spcBef>
                <a:spcPts val="0"/>
              </a:spcBef>
              <a:spcAft>
                <a:spcPts val="0"/>
              </a:spcAft>
              <a:buFont typeface="Arial"/>
              <a:buChar char="–"/>
              <a:defRPr/>
            </a:pPr>
            <a:r>
              <a:rPr lang="fr-FR"/>
              <a:t>2</a:t>
            </a:r>
            <a:r>
              <a:rPr lang="fr-FR" sz="1800"/>
              <a:t> </a:t>
            </a: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stages </a:t>
            </a:r>
            <a:r>
              <a:rPr lang="fr-FR" sz="1800"/>
              <a:t>de recherche aux  Archives Municipales/EVS-ISTHME</a:t>
            </a:r>
            <a:r>
              <a:rPr lang="fr-FR" sz="1800" b="1"/>
              <a:t> </a:t>
            </a:r>
            <a:r>
              <a:rPr lang="fr-FR" sz="1800"/>
              <a:t>(2023-2024 et 2024-2025) </a:t>
            </a:r>
            <a:endParaRPr/>
          </a:p>
          <a:p>
            <a:pPr algn="just">
              <a:lnSpc>
                <a:spcPct val="114999"/>
              </a:lnSpc>
              <a:defRPr/>
            </a:pPr>
            <a:endParaRPr lang="fr-FR" sz="1400" b="1"/>
          </a:p>
          <a:p>
            <a:pPr lvl="1" algn="just">
              <a:lnSpc>
                <a:spcPct val="114999"/>
              </a:lnSpc>
              <a:defRPr/>
            </a:pPr>
            <a:endParaRPr lang="fr-FR" sz="1400"/>
          </a:p>
        </p:txBody>
      </p:sp>
      <p:sp>
        <p:nvSpPr>
          <p:cNvPr id="3" name="ZoneTexte 2"/>
          <p:cNvSpPr txBox="1"/>
          <p:nvPr/>
        </p:nvSpPr>
        <p:spPr bwMode="auto">
          <a:xfrm>
            <a:off x="711594" y="440352"/>
            <a:ext cx="7526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400" b="1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Bilan des campagnes de bourses 2023-2024 et 2024-2025</a:t>
            </a:r>
            <a:endParaRPr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3727455" name="ZoneTexte 1"/>
          <p:cNvSpPr txBox="1"/>
          <p:nvPr/>
        </p:nvSpPr>
        <p:spPr bwMode="auto">
          <a:xfrm>
            <a:off x="711594" y="1219864"/>
            <a:ext cx="8496958" cy="366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/>
          </a:p>
        </p:txBody>
      </p:sp>
      <p:sp>
        <p:nvSpPr>
          <p:cNvPr id="1892717595" name="ZoneTexte 2"/>
          <p:cNvSpPr txBox="1"/>
          <p:nvPr/>
        </p:nvSpPr>
        <p:spPr bwMode="auto">
          <a:xfrm>
            <a:off x="1065229" y="388866"/>
            <a:ext cx="83262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 b="1" i="1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Master Research Internship</a:t>
            </a:r>
            <a:r>
              <a:rPr lang="fr-FR" sz="2000" b="1" i="0" u="none" strike="noStrike" cap="none" spc="0">
                <a:solidFill>
                  <a:srgbClr val="F86311"/>
                </a:solidFill>
                <a:latin typeface="Calibri"/>
                <a:ea typeface="Calibri"/>
                <a:cs typeface="Calibri"/>
              </a:rPr>
              <a:t> : stages en en institutions culturelles et en laboratoire de recherche | Présentation</a:t>
            </a:r>
            <a:endParaRPr sz="2000" i="0" u="none">
              <a:latin typeface="Calibri"/>
              <a:cs typeface="Calibri"/>
            </a:endParaRPr>
          </a:p>
        </p:txBody>
      </p:sp>
      <p:sp>
        <p:nvSpPr>
          <p:cNvPr id="604885854" name="ZoneTexte 8"/>
          <p:cNvSpPr txBox="1"/>
          <p:nvPr/>
        </p:nvSpPr>
        <p:spPr bwMode="auto">
          <a:xfrm>
            <a:off x="711594" y="1000125"/>
            <a:ext cx="8498399" cy="5161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r-FR" sz="1800" b="1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Objectif : </a:t>
            </a:r>
            <a:endParaRPr lang="fr-FR" sz="1800" b="0" i="0" u="none" strike="noStrike" cap="none" spc="0">
              <a:solidFill>
                <a:schemeClr val="tx1"/>
              </a:solidFill>
              <a:latin typeface="Calibri"/>
              <a:ea typeface="Calibri"/>
              <a:cs typeface="Calibri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Encourager </a:t>
            </a:r>
            <a:r>
              <a:rPr lang="fr-FR" sz="1800" b="0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la réalisation de </a:t>
            </a:r>
            <a:r>
              <a:rPr lang="fr-FR" sz="1800" b="1" i="0" u="none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stages longs de recherche</a:t>
            </a:r>
            <a:endParaRPr lang="fr-FR" sz="1800" b="0" i="0" u="none" strike="noStrike" cap="none" spc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>
              <a:lnSpc>
                <a:spcPct val="114999"/>
              </a:lnSpc>
              <a:defRPr/>
            </a:pPr>
            <a:endParaRPr lang="fr-FR"/>
          </a:p>
          <a:p>
            <a:pPr>
              <a:lnSpc>
                <a:spcPct val="100000"/>
              </a:lnSpc>
              <a:defRPr/>
            </a:pP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Montant :</a:t>
            </a:r>
            <a:endParaRPr sz="1800"/>
          </a:p>
          <a:p>
            <a:pPr marL="283879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Les 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stagiaires sont gratifié.es au taux horaire conforme à la réglementation en vigueur pour la gratification des stages 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en France (4,35€/heure), approximativement 650€/mois en équivalent temps plein. </a:t>
            </a:r>
            <a:endParaRPr lang="fr-FR" sz="18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83879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fr-FR" sz="1800" b="0" i="0" u="none" strike="noStrike" cap="none" spc="0">
                <a:solidFill>
                  <a:schemeClr val="tx1"/>
                </a:solidFill>
                <a:latin typeface="Calibri"/>
                <a:ea typeface="Calibri"/>
                <a:cs typeface="Calibri"/>
              </a:rPr>
              <a:t>21 </a:t>
            </a:r>
            <a:r>
              <a:rPr lang="fr-FR" sz="1800" b="0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mois de gratification de stage à distribuer par an</a:t>
            </a:r>
            <a:endParaRPr lang="fr-FR" sz="1800" b="0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83879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endParaRPr lang="fr-FR" sz="1800" b="0" i="0" u="none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>
              <a:lnSpc>
                <a:spcPct val="114999"/>
              </a:lnSpc>
              <a:defRPr/>
            </a:pPr>
            <a:r>
              <a:rPr lang="fr-FR" sz="1800" b="1" i="0" u="none" strike="noStrike" cap="none" spc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Critères d’éligibilité :</a:t>
            </a:r>
            <a:endParaRPr lang="fr-FR" sz="1800" b="1" i="0" u="none" strike="noStrike" cap="none" spc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/>
            </a:pPr>
            <a:r>
              <a:rPr lang="fr-FR" sz="1800" b="0" i="0" u="none" strike="noStrike" cap="none" spc="0">
                <a:solidFill/>
                <a:latin typeface="Calibri"/>
                <a:ea typeface="Calibri"/>
                <a:cs typeface="Calibri"/>
              </a:rPr>
              <a:t>Être régulièrement </a:t>
            </a:r>
            <a:r>
              <a:rPr lang="fr-FR" sz="1800" b="0" i="0" u="none" strike="noStrike" cap="none" spc="0">
                <a:solidFill/>
                <a:latin typeface="Calibri"/>
                <a:ea typeface="Calibri"/>
                <a:cs typeface="Calibri"/>
              </a:rPr>
              <a:t>inscrit.e</a:t>
            </a:r>
            <a:r>
              <a:rPr lang="fr-FR" sz="1800" b="0" i="0" u="none" strike="noStrike" cap="none" spc="0">
                <a:solidFill/>
                <a:latin typeface="Calibri"/>
                <a:ea typeface="Calibri"/>
                <a:cs typeface="Calibri"/>
              </a:rPr>
              <a:t> à l’UJM dans le périmètre d’éligibilité </a:t>
            </a:r>
            <a:r>
              <a:rPr lang="fr-FR" sz="1800" b="0" i="0" u="none" strike="noStrike" cap="none" spc="0">
                <a:solidFill/>
                <a:latin typeface="Calibri"/>
                <a:ea typeface="Calibri"/>
                <a:cs typeface="Calibri"/>
              </a:rPr>
              <a:t>Graduate</a:t>
            </a:r>
            <a:r>
              <a:rPr lang="fr-FR" sz="1800" b="0" i="0" u="none" strike="noStrike" cap="none" spc="0">
                <a:solidFill/>
                <a:latin typeface="Calibri"/>
                <a:ea typeface="Calibri"/>
                <a:cs typeface="Calibri"/>
              </a:rPr>
              <a:t>+ ARTS</a:t>
            </a:r>
            <a:endParaRPr lang="fr-FR" sz="1800" b="0" i="0" u="none" strike="noStrike" cap="none" spc="0">
              <a:solidFill/>
              <a:latin typeface="Calibri"/>
              <a:cs typeface="Calibri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/>
            </a:pPr>
            <a:r>
              <a:rPr lang="fr-FR" sz="1800" b="0" i="0" u="none" strike="noStrike" cap="none" spc="0">
                <a:solidFill/>
                <a:latin typeface="Calibri"/>
                <a:ea typeface="Calibri"/>
                <a:cs typeface="Calibri"/>
              </a:rPr>
              <a:t>Déposer un dossier de candidature complet incluant un avis favorable du responsable de la formation</a:t>
            </a:r>
            <a:endParaRPr lang="fr-FR" sz="1800" b="0" i="0" u="none" strike="noStrike" cap="none" spc="0">
              <a:solidFill/>
              <a:latin typeface="Calibri"/>
              <a:cs typeface="Calibri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/>
            </a:pPr>
            <a:r>
              <a:rPr lang="fr-FR" sz="1800" b="0" i="0" u="none" strike="noStrike" cap="none" spc="0">
                <a:solidFill/>
                <a:latin typeface="Calibri"/>
                <a:ea typeface="Calibri"/>
                <a:cs typeface="Calibri"/>
              </a:rPr>
              <a:t>Bénéficier de l’accord du lieu de stage</a:t>
            </a:r>
            <a:endParaRPr/>
          </a:p>
          <a:p>
            <a:pPr marR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NB : </a:t>
            </a:r>
            <a:r>
              <a:rPr lang="fr-FR"/>
              <a:t>Stage 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continu ou discontinu selon un calendrier établi entre la structure d’accueil, 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le.a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 stagiaire et 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le.a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 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directeur.ice</a:t>
            </a:r>
            <a:r>
              <a:rPr lang="fr-FR">
                <a:solidFill>
                  <a:srgbClr val="000000"/>
                </a:solidFill>
                <a:ea typeface="Calibri"/>
                <a:cs typeface="Calibri"/>
              </a:rPr>
              <a:t> du mémoire</a:t>
            </a:r>
            <a:endParaRPr lang="fr-FR">
              <a:solidFill>
                <a:srgbClr val="000000"/>
              </a:solidFill>
              <a:latin typeface="Times New Roman"/>
              <a:cs typeface="Times New Roman"/>
            </a:endParaRPr>
          </a:p>
          <a:p>
            <a:pPr marL="283879" marR="0" indent="-283879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har char="•"/>
              <a:defRPr/>
            </a:pPr>
            <a:endParaRPr sz="18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Thème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ONLYOFFICE/8.1.0.169</Application>
  <DocSecurity>0</DocSecurity>
  <PresentationFormat>Format A4 (210 x 297 mm)</PresentationFormat>
  <Paragraphs>0</Paragraphs>
  <Slides>17</Slides>
  <Notes>17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ROMAND MARIE</dc:creator>
  <cp:keywords/>
  <dc:description/>
  <dc:identifier/>
  <dc:language/>
  <cp:lastModifiedBy>Zoe Schweitzer</cp:lastModifiedBy>
  <cp:revision>1246</cp:revision>
  <dcterms:created xsi:type="dcterms:W3CDTF">2023-09-18T07:35:20Z</dcterms:created>
  <dcterms:modified xsi:type="dcterms:W3CDTF">2025-10-08T17:31:23Z</dcterms:modified>
  <cp:category/>
  <cp:contentStatus/>
  <cp:version/>
</cp:coreProperties>
</file>